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77" r:id="rId2"/>
    <p:sldId id="279" r:id="rId3"/>
    <p:sldId id="281" r:id="rId4"/>
    <p:sldId id="282" r:id="rId5"/>
    <p:sldId id="290" r:id="rId6"/>
    <p:sldId id="292" r:id="rId7"/>
    <p:sldId id="284" r:id="rId8"/>
    <p:sldId id="285" r:id="rId9"/>
    <p:sldId id="286" r:id="rId10"/>
    <p:sldId id="294" r:id="rId11"/>
    <p:sldId id="287" r:id="rId12"/>
    <p:sldId id="291" r:id="rId13"/>
    <p:sldId id="288" r:id="rId14"/>
    <p:sldId id="289" r:id="rId15"/>
  </p:sldIdLst>
  <p:sldSz cx="9144000" cy="5143500" type="screen16x9"/>
  <p:notesSz cx="6954838" cy="92408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362" autoAdjust="0"/>
  </p:normalViewPr>
  <p:slideViewPr>
    <p:cSldViewPr snapToGrid="0" snapToObjects="1">
      <p:cViewPr varScale="1">
        <p:scale>
          <a:sx n="131" d="100"/>
          <a:sy n="131" d="100"/>
        </p:scale>
        <p:origin x="966" y="11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2042"/>
          </a:xfrm>
          <a:prstGeom prst="rect">
            <a:avLst/>
          </a:prstGeom>
        </p:spPr>
        <p:txBody>
          <a:bodyPr vert="horz" lIns="92546" tIns="46273" rIns="92546" bIns="4627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9466" y="0"/>
            <a:ext cx="3013763" cy="462042"/>
          </a:xfrm>
          <a:prstGeom prst="rect">
            <a:avLst/>
          </a:prstGeom>
        </p:spPr>
        <p:txBody>
          <a:bodyPr vert="horz" lIns="92546" tIns="46273" rIns="92546" bIns="46273" rtlCol="0"/>
          <a:lstStyle>
            <a:lvl1pPr algn="r">
              <a:defRPr sz="1200"/>
            </a:lvl1pPr>
          </a:lstStyle>
          <a:p>
            <a:fld id="{18BC50D8-322D-2E49-94A1-76C1E4791EB5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693738"/>
            <a:ext cx="6157912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46" tIns="46273" rIns="92546" bIns="4627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484" y="4389398"/>
            <a:ext cx="5563870" cy="4158377"/>
          </a:xfrm>
          <a:prstGeom prst="rect">
            <a:avLst/>
          </a:prstGeom>
        </p:spPr>
        <p:txBody>
          <a:bodyPr vert="horz" lIns="92546" tIns="46273" rIns="92546" bIns="4627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7192"/>
            <a:ext cx="3013763" cy="462042"/>
          </a:xfrm>
          <a:prstGeom prst="rect">
            <a:avLst/>
          </a:prstGeom>
        </p:spPr>
        <p:txBody>
          <a:bodyPr vert="horz" lIns="92546" tIns="46273" rIns="92546" bIns="4627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9466" y="8777192"/>
            <a:ext cx="3013763" cy="462042"/>
          </a:xfrm>
          <a:prstGeom prst="rect">
            <a:avLst/>
          </a:prstGeom>
        </p:spPr>
        <p:txBody>
          <a:bodyPr vert="horz" lIns="92546" tIns="46273" rIns="92546" bIns="46273" rtlCol="0" anchor="b"/>
          <a:lstStyle>
            <a:lvl1pPr algn="r">
              <a:defRPr sz="1200"/>
            </a:lvl1pPr>
          </a:lstStyle>
          <a:p>
            <a:fld id="{57A80569-E2F7-E046-997A-C5751A53E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38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A80569-E2F7-E046-997A-C5751A53ED0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2816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A80569-E2F7-E046-997A-C5751A53ED0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4069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A80569-E2F7-E046-997A-C5751A53ED0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6863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A80569-E2F7-E046-997A-C5751A53ED0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540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A80569-E2F7-E046-997A-C5751A53ED0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2415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A80569-E2F7-E046-997A-C5751A53ED0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5910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A80569-E2F7-E046-997A-C5751A53ED0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2012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A80569-E2F7-E046-997A-C5751A53ED0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1930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A80569-E2F7-E046-997A-C5751A53ED0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2518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A80569-E2F7-E046-997A-C5751A53ED0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2570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A80569-E2F7-E046-997A-C5751A53ED0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9709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A80569-E2F7-E046-997A-C5751A53ED0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4938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A80569-E2F7-E046-997A-C5751A53ED0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7118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A80569-E2F7-E046-997A-C5751A53ED0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5787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87797-4433-4A4C-884F-968BA7F9325D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31861-6E0A-8040-92F4-CC5916FE5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74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87797-4433-4A4C-884F-968BA7F9325D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31861-6E0A-8040-92F4-CC5916FE5F4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Redwoods_shorthand_logo_primary_green_rgb_transparen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9002" y="0"/>
            <a:ext cx="1691852" cy="1283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589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87797-4433-4A4C-884F-968BA7F9325D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31861-6E0A-8040-92F4-CC5916FE5F4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Redwoods_shorthand_logo_primary_green_rgb_transparen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9002" y="0"/>
            <a:ext cx="1691852" cy="1283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7149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87797-4433-4A4C-884F-968BA7F9325D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31861-6E0A-8040-92F4-CC5916FE5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0951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87797-4433-4A4C-884F-968BA7F9325D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31861-6E0A-8040-92F4-CC5916FE5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5046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87797-4433-4A4C-884F-968BA7F9325D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31861-6E0A-8040-92F4-CC5916FE5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4745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87797-4433-4A4C-884F-968BA7F9325D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31861-6E0A-8040-92F4-CC5916FE5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1019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87797-4433-4A4C-884F-968BA7F9325D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31861-6E0A-8040-92F4-CC5916FE5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1484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87797-4433-4A4C-884F-968BA7F9325D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31861-6E0A-8040-92F4-CC5916FE5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733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87797-4433-4A4C-884F-968BA7F9325D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31861-6E0A-8040-92F4-CC5916FE5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4901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87797-4433-4A4C-884F-968BA7F9325D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31861-6E0A-8040-92F4-CC5916FE5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424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7" name="Picture 6" descr="Redwoods_Logo_FullColor_rgb_transparen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114" y="3236667"/>
            <a:ext cx="3375771" cy="1316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418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7" name="Picture 6" descr="Redwoods_Logo_FullColor_rgb_transparen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229" y="0"/>
            <a:ext cx="3375771" cy="1316287"/>
          </a:xfrm>
          <a:prstGeom prst="rect">
            <a:avLst/>
          </a:prstGeom>
        </p:spPr>
      </p:pic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852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87797-4433-4A4C-884F-968BA7F9325D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31861-6E0A-8040-92F4-CC5916FE5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724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87797-4433-4A4C-884F-968BA7F9325D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31861-6E0A-8040-92F4-CC5916FE5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781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87797-4433-4A4C-884F-968BA7F9325D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31861-6E0A-8040-92F4-CC5916FE5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353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87797-4433-4A4C-884F-968BA7F9325D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31861-6E0A-8040-92F4-CC5916FE5F4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Redwoods_shorthand_logo_primary_green_rgb_transparent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47" t="14005" r="49988" b="16805"/>
          <a:stretch/>
        </p:blipFill>
        <p:spPr>
          <a:xfrm>
            <a:off x="6316002" y="-1"/>
            <a:ext cx="2827998" cy="5143501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9731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87797-4433-4A4C-884F-968BA7F9325D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31861-6E0A-8040-92F4-CC5916FE5F40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Redwoods_shorthand_logo_orange_rgb-transparent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59" t="14236" r="49952" b="16996"/>
          <a:stretch/>
        </p:blipFill>
        <p:spPr>
          <a:xfrm>
            <a:off x="6316002" y="0"/>
            <a:ext cx="2827998" cy="51435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</p:spPr>
        <p:txBody>
          <a:bodyPr/>
          <a:lstStyle>
            <a:lvl1pPr>
              <a:defRPr>
                <a:solidFill>
                  <a:srgbClr val="555759"/>
                </a:solidFill>
              </a:defRPr>
            </a:lvl1pPr>
            <a:lvl2pPr>
              <a:defRPr>
                <a:solidFill>
                  <a:srgbClr val="555759"/>
                </a:solidFill>
              </a:defRPr>
            </a:lvl2pPr>
            <a:lvl3pPr>
              <a:defRPr>
                <a:solidFill>
                  <a:srgbClr val="555759"/>
                </a:solidFill>
              </a:defRPr>
            </a:lvl3pPr>
            <a:lvl4pPr>
              <a:defRPr>
                <a:solidFill>
                  <a:srgbClr val="555759"/>
                </a:solidFill>
              </a:defRPr>
            </a:lvl4pPr>
            <a:lvl5pPr>
              <a:defRPr>
                <a:solidFill>
                  <a:srgbClr val="555759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267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87797-4433-4A4C-884F-968BA7F9325D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31861-6E0A-8040-92F4-CC5916FE5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92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487797-4433-4A4C-884F-968BA7F9325D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C31861-6E0A-8040-92F4-CC5916FE5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935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65" r:id="rId3"/>
    <p:sldLayoutId id="2147483650" r:id="rId4"/>
    <p:sldLayoutId id="2147483662" r:id="rId5"/>
    <p:sldLayoutId id="2147483663" r:id="rId6"/>
    <p:sldLayoutId id="2147483660" r:id="rId7"/>
    <p:sldLayoutId id="2147483661" r:id="rId8"/>
    <p:sldLayoutId id="2147483651" r:id="rId9"/>
    <p:sldLayoutId id="2147483666" r:id="rId10"/>
    <p:sldLayoutId id="2147483667" r:id="rId11"/>
    <p:sldLayoutId id="2147483652" r:id="rId12"/>
    <p:sldLayoutId id="2147483653" r:id="rId13"/>
    <p:sldLayoutId id="2147483654" r:id="rId14"/>
    <p:sldLayoutId id="2147483655" r:id="rId15"/>
    <p:sldLayoutId id="2147483656" r:id="rId16"/>
    <p:sldLayoutId id="2147483657" r:id="rId17"/>
    <p:sldLayoutId id="2147483658" r:id="rId18"/>
    <p:sldLayoutId id="2147483659" r:id="rId19"/>
  </p:sldLayoutIdLst>
  <p:txStyles>
    <p:titleStyle>
      <a:lvl1pPr algn="l" defTabSz="457200" rtl="0" eaLnBrk="1" latinLnBrk="0" hangingPunct="1">
        <a:spcBef>
          <a:spcPct val="0"/>
        </a:spcBef>
        <a:buNone/>
        <a:defRPr sz="4400" b="1" i="0" kern="1200">
          <a:solidFill>
            <a:schemeClr val="tx1"/>
          </a:solidFill>
          <a:latin typeface="Founders Grotesk Bold"/>
          <a:ea typeface="+mj-ea"/>
          <a:cs typeface="Founders Grotesk Bold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Founders Grotesk Regular"/>
          <a:ea typeface="+mn-ea"/>
          <a:cs typeface="Founders Grotesk Regular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Founders Grotesk Regular"/>
          <a:ea typeface="+mn-ea"/>
          <a:cs typeface="Founders Grotesk Regular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Founders Grotesk Regular"/>
          <a:ea typeface="+mn-ea"/>
          <a:cs typeface="Founders Grotesk Regular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Founders Grotesk Regular"/>
          <a:ea typeface="+mn-ea"/>
          <a:cs typeface="Founders Grotesk Regular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Founders Grotesk Regular"/>
          <a:ea typeface="+mn-ea"/>
          <a:cs typeface="Founders Grotesk Regular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3605" y="1553855"/>
            <a:ext cx="5868365" cy="85725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Crisis Response Training</a:t>
            </a:r>
            <a:br>
              <a:rPr lang="en-US" dirty="0" smtClean="0"/>
            </a:br>
            <a:r>
              <a:rPr lang="en-US" dirty="0" smtClean="0"/>
              <a:t>for Board Volunteers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3000736" y="2858946"/>
            <a:ext cx="3154101" cy="775505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[date]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8022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BGCA Critical </a:t>
            </a:r>
            <a:r>
              <a:rPr lang="en-US" smtClean="0"/>
              <a:t>Incident Hotline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987" y="1212815"/>
            <a:ext cx="6897311" cy="3571326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Can be accessed through the Critical Incident Management System on BGCA.net</a:t>
            </a:r>
          </a:p>
          <a:p>
            <a:endParaRPr lang="en-US" sz="2400" dirty="0" smtClean="0"/>
          </a:p>
          <a:p>
            <a:r>
              <a:rPr lang="en-US" sz="2400" dirty="0" smtClean="0"/>
              <a:t>Anonymous reporting of suspected </a:t>
            </a:r>
          </a:p>
          <a:p>
            <a:pPr marL="0" indent="0">
              <a:buNone/>
            </a:pPr>
            <a:r>
              <a:rPr lang="en-US" sz="2400" dirty="0" smtClean="0"/>
              <a:t>      incidents of Child Abuse- staff, volunteers, </a:t>
            </a:r>
          </a:p>
          <a:p>
            <a:pPr marL="0" indent="0">
              <a:buNone/>
            </a:pPr>
            <a:r>
              <a:rPr lang="en-US" sz="2400" dirty="0" smtClean="0"/>
              <a:t>      parents and members can call the BGCA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Child Safety Hotline</a:t>
            </a:r>
            <a:endParaRPr lang="en-US" sz="2400" dirty="0"/>
          </a:p>
        </p:txBody>
      </p:sp>
      <p:pic>
        <p:nvPicPr>
          <p:cNvPr id="1026" name="Picture 2" descr="Image result for boys and girls club child &amp; club safet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3290" y="2074336"/>
            <a:ext cx="2859391" cy="2859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90650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Communication Plan: Statements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6729" y="1231259"/>
            <a:ext cx="6811701" cy="3394472"/>
          </a:xfrm>
        </p:spPr>
        <p:txBody>
          <a:bodyPr>
            <a:normAutofit/>
          </a:bodyPr>
          <a:lstStyle/>
          <a:p>
            <a:pPr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CEO/Point Person </a:t>
            </a:r>
          </a:p>
          <a:p>
            <a:pPr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Employees asking questions</a:t>
            </a:r>
          </a:p>
          <a:p>
            <a:pPr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Front desk </a:t>
            </a:r>
            <a:r>
              <a:rPr lang="en-US" dirty="0"/>
              <a:t>s</a:t>
            </a:r>
            <a:r>
              <a:rPr lang="en-US" dirty="0" smtClean="0"/>
              <a:t>taff </a:t>
            </a:r>
            <a:r>
              <a:rPr lang="en-US" dirty="0"/>
              <a:t>a</a:t>
            </a:r>
            <a:r>
              <a:rPr lang="en-US" dirty="0" smtClean="0"/>
              <a:t>nswering parent questions</a:t>
            </a:r>
          </a:p>
          <a:p>
            <a:pPr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Board members </a:t>
            </a:r>
          </a:p>
          <a:p>
            <a:pPr marL="0" indent="0">
              <a:buClr>
                <a:schemeClr val="accent1"/>
              </a:buClr>
              <a:buNone/>
            </a:pPr>
            <a:endParaRPr lang="en-US" sz="900" dirty="0" smtClean="0"/>
          </a:p>
        </p:txBody>
      </p:sp>
    </p:spTree>
    <p:extLst>
      <p:ext uri="{BB962C8B-B14F-4D97-AF65-F5344CB8AC3E}">
        <p14:creationId xmlns:p14="http://schemas.microsoft.com/office/powerpoint/2010/main" val="7215115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Crisis Communication Plan: Responding To </a:t>
            </a:r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M</a:t>
            </a:r>
            <a:r>
              <a:rPr lang="en-US" dirty="0" smtClean="0"/>
              <a:t>edia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350622"/>
            <a:ext cx="8229600" cy="3394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The major conflict between the media and </a:t>
            </a:r>
            <a:r>
              <a:rPr lang="en-US" sz="2800" dirty="0" smtClean="0"/>
              <a:t>an organization </a:t>
            </a:r>
            <a:r>
              <a:rPr lang="en-US" sz="2800" dirty="0"/>
              <a:t>with a crisis is one of </a:t>
            </a:r>
            <a:r>
              <a:rPr lang="en-US" sz="2800" dirty="0" smtClean="0"/>
              <a:t>control.</a:t>
            </a:r>
          </a:p>
          <a:p>
            <a:pPr marL="0" indent="0">
              <a:buNone/>
            </a:pPr>
            <a:endParaRPr lang="en-US" sz="1000" dirty="0" smtClean="0"/>
          </a:p>
          <a:p>
            <a:pPr marL="0" indent="0">
              <a:buNone/>
            </a:pPr>
            <a:r>
              <a:rPr lang="en-US" sz="2800" dirty="0"/>
              <a:t>The reporter is the messenger that will tell </a:t>
            </a:r>
            <a:r>
              <a:rPr lang="en-US" sz="2800" dirty="0" smtClean="0"/>
              <a:t>your story to </a:t>
            </a:r>
            <a:r>
              <a:rPr lang="en-US" sz="2800" dirty="0"/>
              <a:t>the public. The process is not </a:t>
            </a:r>
            <a:r>
              <a:rPr lang="en-US" sz="2800" dirty="0" smtClean="0"/>
              <a:t>always smooth</a:t>
            </a:r>
            <a:r>
              <a:rPr lang="en-US" sz="2800" dirty="0"/>
              <a:t>. You may be misquoted. Reporters </a:t>
            </a:r>
            <a:r>
              <a:rPr lang="en-US" sz="2800" dirty="0" smtClean="0"/>
              <a:t>may incorrectly </a:t>
            </a:r>
            <a:r>
              <a:rPr lang="en-US" sz="2800" dirty="0"/>
              <a:t>conclude something. Things may </a:t>
            </a:r>
            <a:r>
              <a:rPr lang="en-US" sz="2800" dirty="0" smtClean="0"/>
              <a:t>be relayed </a:t>
            </a:r>
            <a:r>
              <a:rPr lang="en-US" sz="2800" dirty="0"/>
              <a:t>out of context</a:t>
            </a:r>
          </a:p>
        </p:txBody>
      </p:sp>
    </p:spTree>
    <p:extLst>
      <p:ext uri="{BB962C8B-B14F-4D97-AF65-F5344CB8AC3E}">
        <p14:creationId xmlns:p14="http://schemas.microsoft.com/office/powerpoint/2010/main" val="17684793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Importance of Empathy 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 </a:t>
            </a:r>
            <a:r>
              <a:rPr lang="en-US" b="1" dirty="0"/>
              <a:t>Crisis is transformational for anyone. </a:t>
            </a:r>
          </a:p>
          <a:p>
            <a:pPr lvl="1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/>
              <a:t>For the victim… </a:t>
            </a:r>
          </a:p>
          <a:p>
            <a:pPr lvl="1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/>
              <a:t>For the family… </a:t>
            </a:r>
          </a:p>
          <a:p>
            <a:pPr lvl="1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/>
              <a:t>For your staff… </a:t>
            </a:r>
          </a:p>
          <a:p>
            <a:pPr lvl="1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/>
              <a:t>For your community… </a:t>
            </a:r>
          </a:p>
          <a:p>
            <a:pPr lvl="1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/>
              <a:t>For your mission…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4745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621664" y="1907458"/>
            <a:ext cx="3952755" cy="857250"/>
          </a:xfrm>
        </p:spPr>
        <p:txBody>
          <a:bodyPr>
            <a:noAutofit/>
          </a:bodyPr>
          <a:lstStyle/>
          <a:p>
            <a:r>
              <a:rPr lang="en-US" sz="5400" dirty="0" smtClean="0"/>
              <a:t>Questions?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8134157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What does a crisis at a BGC look like?</a:t>
            </a:r>
          </a:p>
          <a:p>
            <a:pPr marL="0" indent="0">
              <a:buNone/>
            </a:pPr>
            <a:r>
              <a:rPr lang="en-US" dirty="0" smtClean="0"/>
              <a:t>Basics of crisis </a:t>
            </a:r>
            <a:r>
              <a:rPr lang="en-US" dirty="0"/>
              <a:t>r</a:t>
            </a:r>
            <a:r>
              <a:rPr lang="en-US" dirty="0" smtClean="0"/>
              <a:t>esponse </a:t>
            </a:r>
          </a:p>
          <a:p>
            <a:pPr marL="0" indent="0">
              <a:buNone/>
            </a:pPr>
            <a:r>
              <a:rPr lang="en-US" dirty="0" smtClean="0"/>
              <a:t>Scenario</a:t>
            </a:r>
          </a:p>
          <a:p>
            <a:pPr marL="0" indent="0">
              <a:buNone/>
            </a:pPr>
            <a:r>
              <a:rPr lang="en-US" dirty="0" smtClean="0"/>
              <a:t>Communication plan</a:t>
            </a:r>
          </a:p>
          <a:p>
            <a:pPr marL="0" indent="0">
              <a:buNone/>
            </a:pPr>
            <a:r>
              <a:rPr lang="en-US" dirty="0" smtClean="0"/>
              <a:t>Importance of empathy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7049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Does a Crisis at BGC look like?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1117"/>
            <a:ext cx="4867154" cy="3394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A crisis at a Club can be a…</a:t>
            </a:r>
          </a:p>
          <a:p>
            <a:pPr marL="0" indent="0">
              <a:buNone/>
            </a:pPr>
            <a:endParaRPr lang="en-US" sz="900" dirty="0" smtClean="0"/>
          </a:p>
          <a:p>
            <a:pPr>
              <a:buClr>
                <a:schemeClr val="accent1"/>
              </a:buClr>
            </a:pPr>
            <a:r>
              <a:rPr lang="en-US" sz="2400" dirty="0" smtClean="0"/>
              <a:t>Child abuse allegation </a:t>
            </a:r>
          </a:p>
          <a:p>
            <a:pPr>
              <a:buClr>
                <a:schemeClr val="accent1"/>
              </a:buClr>
            </a:pPr>
            <a:r>
              <a:rPr lang="en-US" sz="2400" dirty="0"/>
              <a:t>Bus accident</a:t>
            </a:r>
          </a:p>
          <a:p>
            <a:pPr>
              <a:buClr>
                <a:schemeClr val="accent1"/>
              </a:buClr>
            </a:pPr>
            <a:r>
              <a:rPr lang="en-US" sz="2400" dirty="0" smtClean="0"/>
              <a:t>Active shooter </a:t>
            </a:r>
          </a:p>
          <a:p>
            <a:pPr>
              <a:buClr>
                <a:schemeClr val="accent1"/>
              </a:buClr>
            </a:pPr>
            <a:r>
              <a:rPr lang="en-US" sz="2400" dirty="0" smtClean="0"/>
              <a:t>Staff injury</a:t>
            </a:r>
          </a:p>
          <a:p>
            <a:pPr>
              <a:buClr>
                <a:schemeClr val="accent1"/>
              </a:buClr>
            </a:pPr>
            <a:r>
              <a:rPr lang="en-US" sz="2400" dirty="0"/>
              <a:t>Child pornography charge </a:t>
            </a:r>
            <a:endParaRPr lang="en-US" sz="2400" dirty="0" smtClean="0"/>
          </a:p>
          <a:p>
            <a:pPr>
              <a:buClr>
                <a:schemeClr val="accent1"/>
              </a:buClr>
            </a:pPr>
            <a:r>
              <a:rPr lang="en-US" sz="2400" dirty="0"/>
              <a:t>Drowning (fatal or nonfatal)  </a:t>
            </a:r>
          </a:p>
          <a:p>
            <a:pPr marL="0" indent="0">
              <a:buNone/>
            </a:pPr>
            <a:endParaRPr lang="en-US" sz="2000" dirty="0" smtClean="0"/>
          </a:p>
          <a:p>
            <a:endParaRPr lang="en-US" sz="20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768768" y="1986784"/>
            <a:ext cx="3951815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Founders Grotesk Regular"/>
                <a:ea typeface="+mn-ea"/>
                <a:cs typeface="Founders Grotesk Regular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Founders Grotesk Regular"/>
                <a:ea typeface="+mn-ea"/>
                <a:cs typeface="Founders Grotesk Regular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Founders Grotesk Regular"/>
                <a:ea typeface="+mn-ea"/>
                <a:cs typeface="Founders Grotesk Regular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Founders Grotesk Regular"/>
                <a:ea typeface="+mn-ea"/>
                <a:cs typeface="Founders Grotesk Regular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Founders Grotesk Regular"/>
                <a:ea typeface="+mn-ea"/>
                <a:cs typeface="Founders Grotesk Regular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1"/>
              </a:buClr>
            </a:pPr>
            <a:r>
              <a:rPr lang="en-US" sz="2400" dirty="0" smtClean="0"/>
              <a:t>Gang violence </a:t>
            </a:r>
          </a:p>
          <a:p>
            <a:pPr>
              <a:buClr>
                <a:schemeClr val="accent1"/>
              </a:buClr>
            </a:pPr>
            <a:r>
              <a:rPr lang="en-US" sz="2400" dirty="0" smtClean="0"/>
              <a:t>Severe weather incident</a:t>
            </a:r>
          </a:p>
          <a:p>
            <a:pPr>
              <a:buClr>
                <a:schemeClr val="accent1"/>
              </a:buClr>
            </a:pPr>
            <a:r>
              <a:rPr lang="en-US" sz="2400" dirty="0" smtClean="0"/>
              <a:t>Financial crime </a:t>
            </a:r>
          </a:p>
          <a:p>
            <a:pPr>
              <a:buClr>
                <a:schemeClr val="accent1"/>
              </a:buClr>
            </a:pPr>
            <a:r>
              <a:rPr lang="en-US" sz="2400" dirty="0" smtClean="0"/>
              <a:t>Serious accident </a:t>
            </a:r>
          </a:p>
          <a:p>
            <a:pPr>
              <a:buClr>
                <a:schemeClr val="accent1"/>
              </a:buClr>
            </a:pPr>
            <a:r>
              <a:rPr lang="en-US" sz="2400" dirty="0" smtClean="0"/>
              <a:t>Total/partial building loss</a:t>
            </a:r>
          </a:p>
          <a:p>
            <a:pPr>
              <a:buClr>
                <a:schemeClr val="accent1"/>
              </a:buClr>
            </a:pPr>
            <a:r>
              <a:rPr lang="en-US" sz="2400" dirty="0" smtClean="0"/>
              <a:t>Medical </a:t>
            </a:r>
            <a:r>
              <a:rPr lang="en-US" sz="2400" dirty="0"/>
              <a:t>event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135061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Basics of Crisis Response: EAP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Have and emergency action plan (EAP) </a:t>
            </a:r>
          </a:p>
          <a:p>
            <a:pPr lvl="1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dirty="0" smtClean="0"/>
              <a:t> Notification </a:t>
            </a:r>
            <a:r>
              <a:rPr lang="en-US" sz="2000" dirty="0"/>
              <a:t>(on-site alerting and off-site summoning of assistance)</a:t>
            </a:r>
          </a:p>
          <a:p>
            <a:pPr lvl="1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dirty="0" smtClean="0"/>
              <a:t> Necessary </a:t>
            </a:r>
            <a:r>
              <a:rPr lang="en-US" sz="2000" dirty="0"/>
              <a:t>responses and actions to an alarm</a:t>
            </a:r>
          </a:p>
          <a:p>
            <a:pPr lvl="1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dirty="0" smtClean="0"/>
              <a:t> Equipment </a:t>
            </a:r>
            <a:r>
              <a:rPr lang="en-US" sz="2000" dirty="0"/>
              <a:t>needed (if any)</a:t>
            </a:r>
          </a:p>
          <a:p>
            <a:pPr lvl="1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dirty="0" smtClean="0"/>
              <a:t> Proper </a:t>
            </a:r>
            <a:r>
              <a:rPr lang="en-US" sz="2000" dirty="0"/>
              <a:t>evacuation </a:t>
            </a:r>
            <a:r>
              <a:rPr lang="en-US" sz="2000" dirty="0" smtClean="0"/>
              <a:t>procedures</a:t>
            </a:r>
            <a:endParaRPr lang="en-US" dirty="0" smtClean="0"/>
          </a:p>
          <a:p>
            <a:pPr marL="0" indent="0">
              <a:buClr>
                <a:schemeClr val="accent1"/>
              </a:buClr>
              <a:buNone/>
            </a:pPr>
            <a:r>
              <a:rPr lang="en-US" dirty="0" smtClean="0"/>
              <a:t>Regular reviews of the EAP are important for crisis response </a:t>
            </a:r>
          </a:p>
        </p:txBody>
      </p:sp>
    </p:spTree>
    <p:extLst>
      <p:ext uri="{BB962C8B-B14F-4D97-AF65-F5344CB8AC3E}">
        <p14:creationId xmlns:p14="http://schemas.microsoft.com/office/powerpoint/2010/main" val="19060481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Basics of Crisis Response: Cultivate Relationships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9048"/>
            <a:ext cx="8229600" cy="3394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Cultivating relationships with first responders and the media is important.</a:t>
            </a:r>
          </a:p>
          <a:p>
            <a:pPr lvl="1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Know who to speak with </a:t>
            </a:r>
          </a:p>
          <a:p>
            <a:pPr lvl="1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Know your facility </a:t>
            </a:r>
          </a:p>
          <a:p>
            <a:pPr lvl="1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 </a:t>
            </a:r>
            <a:r>
              <a:rPr lang="en-US" dirty="0"/>
              <a:t>U</a:t>
            </a:r>
            <a:r>
              <a:rPr lang="en-US" dirty="0" smtClean="0"/>
              <a:t>nderstand the BGCA’s unique risks </a:t>
            </a:r>
          </a:p>
          <a:p>
            <a:pPr lvl="1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Build a “Press kit” </a:t>
            </a:r>
          </a:p>
          <a:p>
            <a:pPr lvl="2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554842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Scenario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00151"/>
            <a:ext cx="6614932" cy="3394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A </a:t>
            </a:r>
            <a:r>
              <a:rPr lang="en-US" sz="2400" dirty="0" smtClean="0"/>
              <a:t>call comes into the main office receptionist. The man on the phone reports that his 8 year old daughter was complaining of pain from a game she was playing at the club with a staff. The father takes his daughter to hospital where a rape kit is performed. The doctor confirms his daughter was sexually abused in the past 24 hours. The hospital reports the case the Child Protective Services.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895146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Timeline: First 15 Minutes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37089"/>
            <a:ext cx="8229600" cy="3097079"/>
          </a:xfrm>
        </p:spPr>
        <p:txBody>
          <a:bodyPr>
            <a:noAutofit/>
          </a:bodyPr>
          <a:lstStyle/>
          <a:p>
            <a:pPr lvl="0">
              <a:buClr>
                <a:schemeClr val="accent1"/>
              </a:buClr>
            </a:pPr>
            <a:r>
              <a:rPr lang="en-US" sz="2400" dirty="0" smtClean="0"/>
              <a:t>Alleged perpetrator is removed immediately and put on leave.</a:t>
            </a:r>
          </a:p>
          <a:p>
            <a:pPr lvl="0">
              <a:buClr>
                <a:schemeClr val="accent1"/>
              </a:buClr>
            </a:pPr>
            <a:r>
              <a:rPr lang="en-US" sz="2400" dirty="0" smtClean="0"/>
              <a:t>CEO returns the call of the father immediately.</a:t>
            </a:r>
          </a:p>
          <a:p>
            <a:pPr lvl="1">
              <a:buClr>
                <a:schemeClr val="accent1"/>
              </a:buClr>
            </a:pPr>
            <a:r>
              <a:rPr lang="en-US" sz="2400" dirty="0" smtClean="0"/>
              <a:t>Ask the father how he can support him and explains that he will have to report this allegation as a mandated reporter*.</a:t>
            </a:r>
            <a:endParaRPr lang="en-US" sz="2400" dirty="0"/>
          </a:p>
          <a:p>
            <a:pPr lvl="0">
              <a:buClr>
                <a:schemeClr val="accent1"/>
              </a:buClr>
            </a:pPr>
            <a:r>
              <a:rPr lang="en-US" sz="2400" dirty="0" smtClean="0"/>
              <a:t>CEO then reports to the Child Abuse Hotline.</a:t>
            </a:r>
            <a:endParaRPr lang="en-US" sz="2400" dirty="0"/>
          </a:p>
          <a:p>
            <a:pPr lvl="0">
              <a:buClr>
                <a:srgbClr val="F2612C"/>
              </a:buClr>
            </a:pPr>
            <a:r>
              <a:rPr lang="en-US" sz="2400" dirty="0" smtClean="0">
                <a:solidFill>
                  <a:srgbClr val="555759"/>
                </a:solidFill>
              </a:rPr>
              <a:t>Board </a:t>
            </a:r>
            <a:r>
              <a:rPr lang="en-US" sz="2400" dirty="0">
                <a:solidFill>
                  <a:srgbClr val="555759"/>
                </a:solidFill>
              </a:rPr>
              <a:t>contacted to make aware of the incident and let know communication plan and point person</a:t>
            </a:r>
          </a:p>
          <a:p>
            <a:pPr lvl="1">
              <a:buClr>
                <a:srgbClr val="F2612C"/>
              </a:buClr>
            </a:pPr>
            <a:r>
              <a:rPr lang="en-US" sz="2400" dirty="0">
                <a:solidFill>
                  <a:srgbClr val="555759"/>
                </a:solidFill>
              </a:rPr>
              <a:t>Forms a sub-committee  to specifically handle this allegation</a:t>
            </a:r>
          </a:p>
          <a:p>
            <a:pPr marL="0" indent="0">
              <a:buClr>
                <a:schemeClr val="accent1"/>
              </a:buClr>
              <a:buNone/>
            </a:pPr>
            <a:endParaRPr lang="en-US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144142" y="4684611"/>
            <a:ext cx="88557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*Even though the case has already been reported by the hospital it is in your best interest to report on behalf of the Club.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7677158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Timeline: 30 Minutes - Hour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37088"/>
            <a:ext cx="8229600" cy="3394472"/>
          </a:xfrm>
        </p:spPr>
        <p:txBody>
          <a:bodyPr>
            <a:noAutofit/>
          </a:bodyPr>
          <a:lstStyle/>
          <a:p>
            <a:pPr lvl="0">
              <a:buClr>
                <a:schemeClr val="accent1"/>
              </a:buClr>
            </a:pPr>
            <a:r>
              <a:rPr lang="en-US" sz="2400" dirty="0" smtClean="0"/>
              <a:t>Review the alleged staff members file- looking specifically for performance evaluations, answers from references, signed code of conduct and training record.</a:t>
            </a:r>
          </a:p>
          <a:p>
            <a:pPr lvl="0">
              <a:buClr>
                <a:srgbClr val="F2612C"/>
              </a:buClr>
            </a:pPr>
            <a:r>
              <a:rPr lang="en-US" sz="2400" dirty="0">
                <a:solidFill>
                  <a:srgbClr val="555759"/>
                </a:solidFill>
              </a:rPr>
              <a:t>Alert your broker and insurance carrier.</a:t>
            </a:r>
          </a:p>
          <a:p>
            <a:pPr lvl="0">
              <a:buClr>
                <a:schemeClr val="accent1"/>
              </a:buClr>
            </a:pPr>
            <a:r>
              <a:rPr lang="en-US" sz="2400" dirty="0" smtClean="0"/>
              <a:t>Point </a:t>
            </a:r>
            <a:r>
              <a:rPr lang="en-US" sz="2400" dirty="0"/>
              <a:t>person chosen to speak with media and relay information to members, staff and board</a:t>
            </a:r>
          </a:p>
          <a:p>
            <a:pPr lvl="0">
              <a:buClr>
                <a:schemeClr val="accent1"/>
              </a:buClr>
            </a:pPr>
            <a:r>
              <a:rPr lang="en-US" sz="2400" dirty="0"/>
              <a:t>Statements are developed to communicate with internal employees and outside media and </a:t>
            </a:r>
            <a:r>
              <a:rPr lang="en-US" sz="2400" dirty="0" smtClean="0"/>
              <a:t>community</a:t>
            </a:r>
          </a:p>
          <a:p>
            <a:pPr lvl="0">
              <a:buClr>
                <a:srgbClr val="F2612C"/>
              </a:buClr>
            </a:pPr>
            <a:r>
              <a:rPr lang="en-US" sz="2400" dirty="0" smtClean="0">
                <a:solidFill>
                  <a:srgbClr val="555759"/>
                </a:solidFill>
              </a:rPr>
              <a:t>Appropriate </a:t>
            </a:r>
            <a:r>
              <a:rPr lang="en-US" sz="2400" dirty="0">
                <a:solidFill>
                  <a:srgbClr val="555759"/>
                </a:solidFill>
              </a:rPr>
              <a:t>leadership staff </a:t>
            </a:r>
            <a:r>
              <a:rPr lang="en-US" sz="2400" dirty="0" smtClean="0">
                <a:solidFill>
                  <a:srgbClr val="555759"/>
                </a:solidFill>
              </a:rPr>
              <a:t>are briefed on </a:t>
            </a:r>
            <a:r>
              <a:rPr lang="en-US" sz="2400" dirty="0">
                <a:solidFill>
                  <a:srgbClr val="555759"/>
                </a:solidFill>
              </a:rPr>
              <a:t>the allegation</a:t>
            </a:r>
          </a:p>
          <a:p>
            <a:pPr lvl="0">
              <a:buClr>
                <a:schemeClr val="accent1"/>
              </a:buClr>
            </a:pPr>
            <a:endParaRPr lang="en-US" sz="2400" dirty="0"/>
          </a:p>
          <a:p>
            <a:pPr marL="0" indent="0">
              <a:buClr>
                <a:schemeClr val="accent1"/>
              </a:buClr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371968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Timeline: Hour and Beyond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970425"/>
            <a:ext cx="8560676" cy="3651124"/>
          </a:xfrm>
        </p:spPr>
        <p:txBody>
          <a:bodyPr>
            <a:noAutofit/>
          </a:bodyPr>
          <a:lstStyle/>
          <a:p>
            <a:pPr>
              <a:buClr>
                <a:schemeClr val="accent1"/>
              </a:buClr>
            </a:pPr>
            <a:r>
              <a:rPr lang="en-US" sz="2400" dirty="0" smtClean="0"/>
              <a:t>CPS investigator will begin their investigation, meeting with supervisors and taking statements</a:t>
            </a:r>
          </a:p>
          <a:p>
            <a:pPr>
              <a:buClr>
                <a:schemeClr val="accent1"/>
              </a:buClr>
            </a:pPr>
            <a:r>
              <a:rPr lang="en-US" sz="2400" dirty="0" smtClean="0"/>
              <a:t>CEO </a:t>
            </a:r>
            <a:r>
              <a:rPr lang="en-US" sz="2400" dirty="0"/>
              <a:t>meets with victims family ASAP</a:t>
            </a:r>
          </a:p>
          <a:p>
            <a:pPr lvl="0">
              <a:buClr>
                <a:schemeClr val="accent1"/>
              </a:buClr>
            </a:pPr>
            <a:r>
              <a:rPr lang="en-US" sz="2400" dirty="0" smtClean="0"/>
              <a:t>Complete </a:t>
            </a:r>
            <a:r>
              <a:rPr lang="en-US" sz="2400" dirty="0"/>
              <a:t>an incident report to </a:t>
            </a:r>
            <a:r>
              <a:rPr lang="en-US" sz="2400" dirty="0" smtClean="0"/>
              <a:t>submit to your insurance carrier</a:t>
            </a:r>
            <a:endParaRPr lang="en-US" sz="2400" dirty="0"/>
          </a:p>
          <a:p>
            <a:pPr>
              <a:buClr>
                <a:schemeClr val="accent1"/>
              </a:buClr>
            </a:pPr>
            <a:r>
              <a:rPr lang="en-US" sz="2400" dirty="0" smtClean="0"/>
              <a:t>Staff </a:t>
            </a:r>
            <a:r>
              <a:rPr lang="en-US" sz="2400" dirty="0"/>
              <a:t>at other sites and locations contacted are given statement as well as debriefed on how to respond to inquiries from members and media </a:t>
            </a:r>
          </a:p>
          <a:p>
            <a:pPr lvl="0">
              <a:buClr>
                <a:schemeClr val="accent1"/>
              </a:buClr>
            </a:pPr>
            <a:r>
              <a:rPr lang="en-US" sz="2400" dirty="0" smtClean="0"/>
              <a:t>Insurance carrier </a:t>
            </a:r>
            <a:r>
              <a:rPr lang="en-US" sz="2400" dirty="0"/>
              <a:t>sets up a time for full investigation with outside resources to provide </a:t>
            </a:r>
            <a:r>
              <a:rPr lang="en-US" sz="2400" dirty="0" smtClean="0"/>
              <a:t>crisis expertise </a:t>
            </a:r>
            <a:r>
              <a:rPr lang="en-US" sz="2400" dirty="0"/>
              <a:t>and PR assistance on-site</a:t>
            </a:r>
          </a:p>
          <a:p>
            <a:pPr>
              <a:buClr>
                <a:schemeClr val="accent1"/>
              </a:buClr>
            </a:pPr>
            <a:r>
              <a:rPr lang="en-US" sz="2400" dirty="0"/>
              <a:t>Board is contacted during the next few days with further updates</a:t>
            </a:r>
          </a:p>
        </p:txBody>
      </p:sp>
    </p:spTree>
    <p:extLst>
      <p:ext uri="{BB962C8B-B14F-4D97-AF65-F5344CB8AC3E}">
        <p14:creationId xmlns:p14="http://schemas.microsoft.com/office/powerpoint/2010/main" val="3081189001"/>
      </p:ext>
    </p:extLst>
  </p:cSld>
  <p:clrMapOvr>
    <a:masterClrMapping/>
  </p:clrMapOvr>
</p:sld>
</file>

<file path=ppt/theme/theme1.xml><?xml version="1.0" encoding="utf-8"?>
<a:theme xmlns:a="http://schemas.openxmlformats.org/drawingml/2006/main" name="Redwoods_Template (3)">
  <a:themeElements>
    <a:clrScheme name="Custom 8">
      <a:dk1>
        <a:srgbClr val="555759"/>
      </a:dk1>
      <a:lt1>
        <a:sysClr val="window" lastClr="FFFFFF"/>
      </a:lt1>
      <a:dk2>
        <a:srgbClr val="000000"/>
      </a:dk2>
      <a:lt2>
        <a:srgbClr val="CCCFCA"/>
      </a:lt2>
      <a:accent1>
        <a:srgbClr val="F2612C"/>
      </a:accent1>
      <a:accent2>
        <a:srgbClr val="9A3820"/>
      </a:accent2>
      <a:accent3>
        <a:srgbClr val="FF9E16"/>
      </a:accent3>
      <a:accent4>
        <a:srgbClr val="3F5B58"/>
      </a:accent4>
      <a:accent5>
        <a:srgbClr val="555759"/>
      </a:accent5>
      <a:accent6>
        <a:srgbClr val="CCCFCA"/>
      </a:accent6>
      <a:hlink>
        <a:srgbClr val="F2612C"/>
      </a:hlink>
      <a:folHlink>
        <a:srgbClr val="F2612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Redwoods_Template_09-2017</Template>
  <TotalTime>3414</TotalTime>
  <Words>682</Words>
  <Application>Microsoft Office PowerPoint</Application>
  <PresentationFormat>On-screen Show (16:9)</PresentationFormat>
  <Paragraphs>97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Founders Grotesk Bold</vt:lpstr>
      <vt:lpstr>Founders Grotesk Regular</vt:lpstr>
      <vt:lpstr>Redwoods_Template (3)</vt:lpstr>
      <vt:lpstr>Crisis Response Training for Board Volunteers </vt:lpstr>
      <vt:lpstr>Overview </vt:lpstr>
      <vt:lpstr>What Does a Crisis at BGC look like?</vt:lpstr>
      <vt:lpstr>Basics of Crisis Response: EAP </vt:lpstr>
      <vt:lpstr>Basics of Crisis Response: Cultivate Relationships </vt:lpstr>
      <vt:lpstr>Scenario </vt:lpstr>
      <vt:lpstr>Timeline: First 15 Minutes </vt:lpstr>
      <vt:lpstr>Timeline: 30 Minutes - Hour</vt:lpstr>
      <vt:lpstr>Timeline: Hour and Beyond </vt:lpstr>
      <vt:lpstr>BGCA Critical Incident Hotline</vt:lpstr>
      <vt:lpstr>Communication Plan: Statements</vt:lpstr>
      <vt:lpstr>Crisis Communication Plan: Responding To The Media </vt:lpstr>
      <vt:lpstr>Importance of Empathy </vt:lpstr>
      <vt:lpstr>Questions?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West Central Illinois  Crisis Response Training</dc:title>
  <dc:creator>Little, Bryce</dc:creator>
  <cp:lastModifiedBy>Pharr, Sarah</cp:lastModifiedBy>
  <cp:revision>35</cp:revision>
  <cp:lastPrinted>2017-11-06T15:20:24Z</cp:lastPrinted>
  <dcterms:created xsi:type="dcterms:W3CDTF">2017-11-04T10:10:02Z</dcterms:created>
  <dcterms:modified xsi:type="dcterms:W3CDTF">2018-02-12T21:24:07Z</dcterms:modified>
</cp:coreProperties>
</file>