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6"/>
  </p:notesMasterIdLst>
  <p:sldIdLst>
    <p:sldId id="305" r:id="rId2"/>
    <p:sldId id="306" r:id="rId3"/>
    <p:sldId id="314" r:id="rId4"/>
    <p:sldId id="328" r:id="rId5"/>
    <p:sldId id="307" r:id="rId6"/>
    <p:sldId id="315" r:id="rId7"/>
    <p:sldId id="308" r:id="rId8"/>
    <p:sldId id="329" r:id="rId9"/>
    <p:sldId id="309" r:id="rId10"/>
    <p:sldId id="333" r:id="rId11"/>
    <p:sldId id="310" r:id="rId12"/>
    <p:sldId id="311" r:id="rId13"/>
    <p:sldId id="312" r:id="rId14"/>
    <p:sldId id="330" r:id="rId15"/>
    <p:sldId id="313" r:id="rId16"/>
    <p:sldId id="332" r:id="rId17"/>
    <p:sldId id="316" r:id="rId18"/>
    <p:sldId id="321" r:id="rId19"/>
    <p:sldId id="318" r:id="rId20"/>
    <p:sldId id="317" r:id="rId21"/>
    <p:sldId id="322" r:id="rId22"/>
    <p:sldId id="323" r:id="rId23"/>
    <p:sldId id="325" r:id="rId24"/>
    <p:sldId id="324"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2C"/>
    <a:srgbClr val="3F5B58"/>
    <a:srgbClr val="555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p:restoredTop sz="72712"/>
  </p:normalViewPr>
  <p:slideViewPr>
    <p:cSldViewPr>
      <p:cViewPr varScale="1">
        <p:scale>
          <a:sx n="69" d="100"/>
          <a:sy n="69" d="100"/>
        </p:scale>
        <p:origin x="1312" y="176"/>
      </p:cViewPr>
      <p:guideLst>
        <p:guide orient="horz" pos="2160"/>
        <p:guide pos="3840"/>
      </p:guideLst>
    </p:cSldViewPr>
  </p:slideViewPr>
  <p:notesTextViewPr>
    <p:cViewPr>
      <p:scale>
        <a:sx n="100" d="100"/>
        <a:sy n="100" d="100"/>
      </p:scale>
      <p:origin x="0" y="0"/>
    </p:cViewPr>
  </p:notesTextViewPr>
  <p:notesViewPr>
    <p:cSldViewPr>
      <p:cViewPr varScale="1">
        <p:scale>
          <a:sx n="115" d="100"/>
          <a:sy n="115" d="100"/>
        </p:scale>
        <p:origin x="13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183EEE7-917B-1D46-9E27-A7DD62AAF66E}" type="datetimeFigureOut">
              <a:rPr lang="en-US" smtClean="0"/>
              <a:t>6/14/22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A957200-982E-0647-94C2-857A3875B65C}" type="slidenum">
              <a:rPr lang="en-US" smtClean="0"/>
              <a:t>‹#›</a:t>
            </a:fld>
            <a:endParaRPr lang="en-US"/>
          </a:p>
        </p:txBody>
      </p:sp>
    </p:spTree>
    <p:extLst>
      <p:ext uri="{BB962C8B-B14F-4D97-AF65-F5344CB8AC3E}">
        <p14:creationId xmlns:p14="http://schemas.microsoft.com/office/powerpoint/2010/main" val="30403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This is an opportunity to set the scene, and make sure your staff are ready to engage with an incredibly tough topic.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Acknowledge that this can be a tough topic, and that some may have personal experience. Give permission for people to step away if needed, and encourage them to seek help.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to staff that this is a critically important part of doing their job, and part of their professional and moral responsibility.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what they learn today may help prevent life-altering abuse. </a:t>
            </a:r>
          </a:p>
        </p:txBody>
      </p:sp>
      <p:sp>
        <p:nvSpPr>
          <p:cNvPr id="4" name="Slide Number Placeholder 3"/>
          <p:cNvSpPr>
            <a:spLocks noGrp="1"/>
          </p:cNvSpPr>
          <p:nvPr>
            <p:ph type="sldNum" sz="quarter" idx="5"/>
          </p:nvPr>
        </p:nvSpPr>
        <p:spPr/>
        <p:txBody>
          <a:bodyPr/>
          <a:lstStyle/>
          <a:p>
            <a:fld id="{4A957200-982E-0647-94C2-857A3875B65C}" type="slidenum">
              <a:rPr lang="en-US" smtClean="0"/>
              <a:t>1</a:t>
            </a:fld>
            <a:endParaRPr lang="en-US"/>
          </a:p>
        </p:txBody>
      </p:sp>
    </p:spTree>
    <p:extLst>
      <p:ext uri="{BB962C8B-B14F-4D97-AF65-F5344CB8AC3E}">
        <p14:creationId xmlns:p14="http://schemas.microsoft.com/office/powerpoint/2010/main" val="401600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Explain to staff that you are now going to run through some examples of peer-to-peer abuse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that the stories may be difficult to hear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Explain the importance of sharing these stories so that they can work to prevent similar situations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Validate that it is okay if staff members need some time to reflect or compose themselves</a:t>
            </a:r>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10</a:t>
            </a:fld>
            <a:endParaRPr lang="en-US"/>
          </a:p>
        </p:txBody>
      </p:sp>
    </p:spTree>
    <p:extLst>
      <p:ext uri="{BB962C8B-B14F-4D97-AF65-F5344CB8AC3E}">
        <p14:creationId xmlns:p14="http://schemas.microsoft.com/office/powerpoint/2010/main" val="221970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this happened during programming.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Three youth asked to be excused—the oldest coerced the second oldest boy to act as look 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oldest boy then forced the youngest to perform oral sex.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victim only disclosed what happened to a parent a year later.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 Lessons to Emphasize: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Abuse usually escalates from bullying.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unsupervised bathroom breaks are a major risk.</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prevent an incident like this from happening at our organization?</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4A957200-982E-0647-94C2-857A3875B65C}" type="slidenum">
              <a:rPr lang="en-US" smtClean="0"/>
              <a:t>11</a:t>
            </a:fld>
            <a:endParaRPr lang="en-US"/>
          </a:p>
        </p:txBody>
      </p:sp>
    </p:spTree>
    <p:extLst>
      <p:ext uri="{BB962C8B-B14F-4D97-AF65-F5344CB8AC3E}">
        <p14:creationId xmlns:p14="http://schemas.microsoft.com/office/powerpoint/2010/main" val="129263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teens asked to be excused during free time to use the bathroom, and instead snuck into a back room.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performed oral sex on each other.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later came forward to say that they had been coerced.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 Lessons to Emphasize: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Sexual activity between minors, even within a ‘dating’ context, should be considered to be potentially abusive, and always unacceptable at your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From a legal perspective, it is not consensual and creates significant risk for your organization.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prevent an incident like this from happening at our organization?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A957200-982E-0647-94C2-857A3875B65C}" type="slidenum">
              <a:rPr lang="en-US" smtClean="0"/>
              <a:t>12</a:t>
            </a:fld>
            <a:endParaRPr lang="en-US"/>
          </a:p>
        </p:txBody>
      </p:sp>
    </p:spTree>
    <p:extLst>
      <p:ext uri="{BB962C8B-B14F-4D97-AF65-F5344CB8AC3E}">
        <p14:creationId xmlns:p14="http://schemas.microsoft.com/office/powerpoint/2010/main" val="183450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two young kids were allowed to create a fort in a childcare room.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used a functional toy camera to take photos of the other’s private parts.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may also have been other sex acts involved.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Key Lessons to Emphasize: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Abuse can happen between younger children too.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Line of sight is central for prevention as even small, temporary obstructions create risk.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prevent an incident like this from happening at our organization?</a:t>
            </a:r>
          </a:p>
        </p:txBody>
      </p:sp>
      <p:sp>
        <p:nvSpPr>
          <p:cNvPr id="4" name="Slide Number Placeholder 3"/>
          <p:cNvSpPr>
            <a:spLocks noGrp="1"/>
          </p:cNvSpPr>
          <p:nvPr>
            <p:ph type="sldNum" sz="quarter" idx="5"/>
          </p:nvPr>
        </p:nvSpPr>
        <p:spPr/>
        <p:txBody>
          <a:bodyPr/>
          <a:lstStyle/>
          <a:p>
            <a:fld id="{4A957200-982E-0647-94C2-857A3875B65C}" type="slidenum">
              <a:rPr lang="en-US" smtClean="0"/>
              <a:t>13</a:t>
            </a:fld>
            <a:endParaRPr lang="en-US"/>
          </a:p>
        </p:txBody>
      </p:sp>
    </p:spTree>
    <p:extLst>
      <p:ext uri="{BB962C8B-B14F-4D97-AF65-F5344CB8AC3E}">
        <p14:creationId xmlns:p14="http://schemas.microsoft.com/office/powerpoint/2010/main" val="29899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Emphasize that while some areas are riskier than others, abuse can happen anywhere.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 through and expand on the assumptions presented on the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supervision is key to prevention—but that this requires active engagement, and constant vigilance.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that abuse cases can and do happen in full view of staff.</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think abuse could happen when you’re in the same room without you noticing? Why or why not?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might abuse happen even if we are in the same room?</a:t>
            </a:r>
          </a:p>
        </p:txBody>
      </p:sp>
      <p:sp>
        <p:nvSpPr>
          <p:cNvPr id="4" name="Slide Number Placeholder 3"/>
          <p:cNvSpPr>
            <a:spLocks noGrp="1"/>
          </p:cNvSpPr>
          <p:nvPr>
            <p:ph type="sldNum" sz="quarter" idx="5"/>
          </p:nvPr>
        </p:nvSpPr>
        <p:spPr/>
        <p:txBody>
          <a:bodyPr/>
          <a:lstStyle/>
          <a:p>
            <a:fld id="{4A957200-982E-0647-94C2-857A3875B65C}" type="slidenum">
              <a:rPr lang="en-US" smtClean="0"/>
              <a:t>14</a:t>
            </a:fld>
            <a:endParaRPr lang="en-US"/>
          </a:p>
        </p:txBody>
      </p:sp>
    </p:spTree>
    <p:extLst>
      <p:ext uri="{BB962C8B-B14F-4D97-AF65-F5344CB8AC3E}">
        <p14:creationId xmlns:p14="http://schemas.microsoft.com/office/powerpoint/2010/main" val="298091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To highlight the most common locations where you will find peer-to-peer abuse—typically locations and times when youth think there is less supervision.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general characteristics of locations—privacy and/or obscured views.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general characteristics of times—chaos/disorder/distraction or lack of supervision.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these are things to watch for—but nowhere is 100% safe. Think about the characteristics and look for them everywhere.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do you think youth might believe there is less supervision at our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structure transition times, so that youth are supervised 100% of the time?</a:t>
            </a:r>
          </a:p>
        </p:txBody>
      </p:sp>
      <p:sp>
        <p:nvSpPr>
          <p:cNvPr id="4" name="Slide Number Placeholder 3"/>
          <p:cNvSpPr>
            <a:spLocks noGrp="1"/>
          </p:cNvSpPr>
          <p:nvPr>
            <p:ph type="sldNum" sz="quarter" idx="5"/>
          </p:nvPr>
        </p:nvSpPr>
        <p:spPr/>
        <p:txBody>
          <a:bodyPr/>
          <a:lstStyle/>
          <a:p>
            <a:fld id="{4A957200-982E-0647-94C2-857A3875B65C}" type="slidenum">
              <a:rPr lang="en-US" smtClean="0"/>
              <a:t>15</a:t>
            </a:fld>
            <a:endParaRPr lang="en-US"/>
          </a:p>
        </p:txBody>
      </p:sp>
    </p:spTree>
    <p:extLst>
      <p:ext uri="{BB962C8B-B14F-4D97-AF65-F5344CB8AC3E}">
        <p14:creationId xmlns:p14="http://schemas.microsoft.com/office/powerpoint/2010/main" val="173460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This is an opportunity to emphasize the takeaway from the last slide: while there are danger spots, re-emphasize there are also no 100% ‘safe’ spots.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risks in previous slide are things to watch for—but nowhere is 100% safe.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them that abuse cases—even severe ones—have happened with staff in the room, or on camera.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physical obstructions might make it hard to spot abuse specifically at your organization? How about environmental challenges—for example noise or crowds?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16</a:t>
            </a:fld>
            <a:endParaRPr lang="en-US"/>
          </a:p>
        </p:txBody>
      </p:sp>
    </p:spTree>
    <p:extLst>
      <p:ext uri="{BB962C8B-B14F-4D97-AF65-F5344CB8AC3E}">
        <p14:creationId xmlns:p14="http://schemas.microsoft.com/office/powerpoint/2010/main" val="21450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Having explained that staff need to be constantly vigilant, and that risks are everywhere, it is important to encourage staff that prevention is possible.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Acknowledge how important it is to assume abuse is happening or has happened. But also acknowledge that this can be daunting/depressing.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the good news that simple, practical steps—if followed closely—can create environments where abuse can’t happen.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everyone feeling—nervous, discouraged, inspired? (Acknowledge any concerns, then explain that you’ll be moving on to cover practical tips to help them succeed.)</a:t>
            </a:r>
          </a:p>
        </p:txBody>
      </p:sp>
      <p:sp>
        <p:nvSpPr>
          <p:cNvPr id="4" name="Slide Number Placeholder 3"/>
          <p:cNvSpPr>
            <a:spLocks noGrp="1"/>
          </p:cNvSpPr>
          <p:nvPr>
            <p:ph type="sldNum" sz="quarter" idx="5"/>
          </p:nvPr>
        </p:nvSpPr>
        <p:spPr/>
        <p:txBody>
          <a:bodyPr/>
          <a:lstStyle/>
          <a:p>
            <a:fld id="{4A957200-982E-0647-94C2-857A3875B65C}" type="slidenum">
              <a:rPr lang="en-US" smtClean="0"/>
              <a:t>17</a:t>
            </a:fld>
            <a:endParaRPr lang="en-US"/>
          </a:p>
        </p:txBody>
      </p:sp>
    </p:spTree>
    <p:extLst>
      <p:ext uri="{BB962C8B-B14F-4D97-AF65-F5344CB8AC3E}">
        <p14:creationId xmlns:p14="http://schemas.microsoft.com/office/powerpoint/2010/main" val="1480652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To focus on the idea of active, engaged supervision.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difference between passively ‘watching’ youth and active supervision.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staff that this is about really knowing youth—building close but professional relationships to make it easier to spot any unusual or out-of-the-ordinary behavior.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also builds trust so youth can feel safe to come forward.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referring back to Example #2 (Teens Sneak Off), and pointing out that the teen who later disclosed abuse might have disclosed earlier if they had someone to talk to.</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have you been able to build real, authentic but professional relationships with youth?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should we do if we do notice a change in demeanor in a youth?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18</a:t>
            </a:fld>
            <a:endParaRPr lang="en-US" dirty="0"/>
          </a:p>
        </p:txBody>
      </p:sp>
    </p:spTree>
    <p:extLst>
      <p:ext uri="{BB962C8B-B14F-4D97-AF65-F5344CB8AC3E}">
        <p14:creationId xmlns:p14="http://schemas.microsoft.com/office/powerpoint/2010/main" val="1717747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Focus on broader prevention measures.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staff to be aware of power dynamics.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importance of rules and supervision protocols such as no alone time. Consider referring back to Example #1. (Unsupervised Bathroom)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importance of modeling behaviors like respect and open communication.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should we do if we do notice a change in demeanor? Where are you most concerned abuse could happen at your organization? How might you make it safer?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prevent alone time between two youth?</a:t>
            </a:r>
          </a:p>
        </p:txBody>
      </p:sp>
      <p:sp>
        <p:nvSpPr>
          <p:cNvPr id="4" name="Slide Number Placeholder 3"/>
          <p:cNvSpPr>
            <a:spLocks noGrp="1"/>
          </p:cNvSpPr>
          <p:nvPr>
            <p:ph type="sldNum" sz="quarter" idx="5"/>
          </p:nvPr>
        </p:nvSpPr>
        <p:spPr/>
        <p:txBody>
          <a:bodyPr/>
          <a:lstStyle/>
          <a:p>
            <a:fld id="{4A957200-982E-0647-94C2-857A3875B65C}" type="slidenum">
              <a:rPr lang="en-US" smtClean="0"/>
              <a:t>19</a:t>
            </a:fld>
            <a:endParaRPr lang="en-US"/>
          </a:p>
        </p:txBody>
      </p:sp>
    </p:spTree>
    <p:extLst>
      <p:ext uri="{BB962C8B-B14F-4D97-AF65-F5344CB8AC3E}">
        <p14:creationId xmlns:p14="http://schemas.microsoft.com/office/powerpoint/2010/main" val="31627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Establish a specific and measurable set of goals for the end of the training.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 through the three main objectives, so they understand what they should be able to take away by the end of the training.  </a:t>
            </a:r>
          </a:p>
        </p:txBody>
      </p:sp>
      <p:sp>
        <p:nvSpPr>
          <p:cNvPr id="4" name="Slide Number Placeholder 3"/>
          <p:cNvSpPr>
            <a:spLocks noGrp="1"/>
          </p:cNvSpPr>
          <p:nvPr>
            <p:ph type="sldNum" sz="quarter" idx="5"/>
          </p:nvPr>
        </p:nvSpPr>
        <p:spPr/>
        <p:txBody>
          <a:bodyPr/>
          <a:lstStyle/>
          <a:p>
            <a:fld id="{4A957200-982E-0647-94C2-857A3875B65C}" type="slidenum">
              <a:rPr lang="en-US" smtClean="0"/>
              <a:t>2</a:t>
            </a:fld>
            <a:endParaRPr lang="en-US"/>
          </a:p>
        </p:txBody>
      </p:sp>
    </p:spTree>
    <p:extLst>
      <p:ext uri="{BB962C8B-B14F-4D97-AF65-F5344CB8AC3E}">
        <p14:creationId xmlns:p14="http://schemas.microsoft.com/office/powerpoint/2010/main" val="3559797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In order to intervene, you have to know what abuse might look like and what behaviors can lead to abuse.</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Walk staff through the specific red-flags on the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it very clear that no list can be exhaustive—some behaviors may be abusive that don’t look like it on paper. Consider referring back to Example #3 (Playing Fort) and pointing out it likely looked like innocent play.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Encourage staff to listen to their gut reactions and instincts.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types of situations have you witnessed that might or might not be abusive?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should we respond to these red-flag behaviors in the moment?</a:t>
            </a:r>
          </a:p>
          <a:p>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20</a:t>
            </a:fld>
            <a:endParaRPr lang="en-US"/>
          </a:p>
        </p:txBody>
      </p:sp>
    </p:spTree>
    <p:extLst>
      <p:ext uri="{BB962C8B-B14F-4D97-AF65-F5344CB8AC3E}">
        <p14:creationId xmlns:p14="http://schemas.microsoft.com/office/powerpoint/2010/main" val="229633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Encourage a pro-active, anti-bullying stance—and make it clear that this is directly connected to abuse prevention.</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Reiterate the direct connection to bullying and the importance of stopping initial instances of bullying right away before it escalates.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the need for victim-centered approach—the priority is helping the victim heal, not simply ‘making peace.’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staff to follow all protocols and seek guidance.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we prevent bullying at our organization?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we stop bullying behavior immediately before it escalates into something worse?</a:t>
            </a:r>
          </a:p>
        </p:txBody>
      </p:sp>
      <p:sp>
        <p:nvSpPr>
          <p:cNvPr id="4" name="Slide Number Placeholder 3"/>
          <p:cNvSpPr>
            <a:spLocks noGrp="1"/>
          </p:cNvSpPr>
          <p:nvPr>
            <p:ph type="sldNum" sz="quarter" idx="5"/>
          </p:nvPr>
        </p:nvSpPr>
        <p:spPr/>
        <p:txBody>
          <a:bodyPr/>
          <a:lstStyle/>
          <a:p>
            <a:fld id="{4A957200-982E-0647-94C2-857A3875B65C}" type="slidenum">
              <a:rPr lang="en-US" smtClean="0"/>
              <a:t>21</a:t>
            </a:fld>
            <a:endParaRPr lang="en-US"/>
          </a:p>
        </p:txBody>
      </p:sp>
    </p:spTree>
    <p:extLst>
      <p:ext uri="{BB962C8B-B14F-4D97-AF65-F5344CB8AC3E}">
        <p14:creationId xmlns:p14="http://schemas.microsoft.com/office/powerpoint/2010/main" val="7585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Make sure that staff know that—even with best prevention—they may still have to respond to disclosure or discovery of abuse.</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Repeat that we can greatly reduce–and perhaps even eliminate—peer-to-peer abuse from our organizations.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no organization is an island.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at the organization—or in the community—someone may still disclose abuse.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need to be ready.</a:t>
            </a:r>
          </a:p>
          <a:p>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22</a:t>
            </a:fld>
            <a:endParaRPr lang="en-US"/>
          </a:p>
        </p:txBody>
      </p:sp>
    </p:spTree>
    <p:extLst>
      <p:ext uri="{BB962C8B-B14F-4D97-AF65-F5344CB8AC3E}">
        <p14:creationId xmlns:p14="http://schemas.microsoft.com/office/powerpoint/2010/main" val="2837199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To cover the specifics of how to respond.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 through the main steps presented in the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most of this is what you need to do if anyone discloses abuse—either adult-to-child or peer-to-peer.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staff of the importance of putting the victim first—and on promoting healing.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they must notify supervisors, and also follow all mandated reporter laws.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confident are you in responding to abuse? Let’s review our mandated reporter laws.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challenges do you foresee in responding if someone does disclose abuse to you?</a:t>
            </a:r>
          </a:p>
        </p:txBody>
      </p:sp>
      <p:sp>
        <p:nvSpPr>
          <p:cNvPr id="4" name="Slide Number Placeholder 3"/>
          <p:cNvSpPr>
            <a:spLocks noGrp="1"/>
          </p:cNvSpPr>
          <p:nvPr>
            <p:ph type="sldNum" sz="quarter" idx="5"/>
          </p:nvPr>
        </p:nvSpPr>
        <p:spPr/>
        <p:txBody>
          <a:bodyPr/>
          <a:lstStyle/>
          <a:p>
            <a:fld id="{4A957200-982E-0647-94C2-857A3875B65C}" type="slidenum">
              <a:rPr lang="en-US" smtClean="0"/>
              <a:t>23</a:t>
            </a:fld>
            <a:endParaRPr lang="en-US"/>
          </a:p>
        </p:txBody>
      </p:sp>
    </p:spTree>
    <p:extLst>
      <p:ext uri="{BB962C8B-B14F-4D97-AF65-F5344CB8AC3E}">
        <p14:creationId xmlns:p14="http://schemas.microsoft.com/office/powerpoint/2010/main" val="39142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p>
          <a:p>
            <a:r>
              <a:rPr lang="en-US" sz="1200" kern="1200" dirty="0">
                <a:solidFill>
                  <a:schemeClr val="tx1"/>
                </a:solidFill>
                <a:effectLst/>
                <a:latin typeface="+mn-lt"/>
                <a:ea typeface="+mn-ea"/>
                <a:cs typeface="+mn-cs"/>
              </a:rPr>
              <a:t>This is the closing slide, and the final takeaway.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encourage you to develop your own closing pitch for why this is important for your organization—but the key takeaway is that peer-to-peer abuse, like adult-to-child abuse, can ruin lives, create lasting damage and threaten the broader mission of the work you do. There is no place for such behavior at an organization dedicated to working with youth. </a:t>
            </a:r>
          </a:p>
          <a:p>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24</a:t>
            </a:fld>
            <a:endParaRPr lang="en-US"/>
          </a:p>
        </p:txBody>
      </p:sp>
    </p:spTree>
    <p:extLst>
      <p:ext uri="{BB962C8B-B14F-4D97-AF65-F5344CB8AC3E}">
        <p14:creationId xmlns:p14="http://schemas.microsoft.com/office/powerpoint/2010/main" val="215015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Be sure staff understand the full range of activities that may constitute peer-to-peer abuse.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Point out wide range of types and severity of abuse.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while it might involve physical sex acts, it also may not.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porn, sexting, even sexualized language are all potentially abusive.</a:t>
            </a:r>
          </a:p>
          <a:p>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3</a:t>
            </a:fld>
            <a:endParaRPr lang="en-US"/>
          </a:p>
        </p:txBody>
      </p:sp>
    </p:spTree>
    <p:extLst>
      <p:ext uri="{BB962C8B-B14F-4D97-AF65-F5344CB8AC3E}">
        <p14:creationId xmlns:p14="http://schemas.microsoft.com/office/powerpoint/2010/main" val="207264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This is an emphasis slide/opportunity to pause and discuss why we must have zero tolerance for all types of sexual activity.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Acknowledge that no matter the age (3, 8 or 16), any minor engaging in any sexual act with another minor is considered peer-to-peer abuse.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Even what you may think of as teenage ‘exploration’ is to be considered abuse in a youth-serving environment—and cannot be tolerated at your organization.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would you do if you found a teen couple—who appear to be dating—making out in a back room?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there any scenarios that come to mind that you may be doubting if it’s considered abuse or not? (If staff do share a scenario, this is where to reiterate that any form of sexual activity between minors is considered abuse at your organization.)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4</a:t>
            </a:fld>
            <a:endParaRPr lang="en-US"/>
          </a:p>
        </p:txBody>
      </p:sp>
    </p:spTree>
    <p:extLst>
      <p:ext uri="{BB962C8B-B14F-4D97-AF65-F5344CB8AC3E}">
        <p14:creationId xmlns:p14="http://schemas.microsoft.com/office/powerpoint/2010/main" val="50284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Encourage critical reflection of staff’s current preconceptions about abuse—and then expand their understanding of what types of abuse they need to be watching out for.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 through assumptions of abuse as adult-to-child, predatory, and something that can be ‘kept out’ with background checks and other measures.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that this type of abuse really does happen, but it is not the only type.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run through the realities of peer-to-peer abuse—that it appears to be just as common, and that it is often related more to bullying than sex. Remind them that it doesn’t have to involve touch or sex acts.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Encourage staff to understand and believe that abuse could, and probably has, happened or is happening at their organization.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you thought about abuse before this training, what image came to mind? Keep that in mind as you take this training—and see how it changes. </a:t>
            </a:r>
          </a:p>
        </p:txBody>
      </p:sp>
      <p:sp>
        <p:nvSpPr>
          <p:cNvPr id="4" name="Slide Number Placeholder 3"/>
          <p:cNvSpPr>
            <a:spLocks noGrp="1"/>
          </p:cNvSpPr>
          <p:nvPr>
            <p:ph type="sldNum" sz="quarter" idx="5"/>
          </p:nvPr>
        </p:nvSpPr>
        <p:spPr/>
        <p:txBody>
          <a:bodyPr/>
          <a:lstStyle/>
          <a:p>
            <a:fld id="{4A957200-982E-0647-94C2-857A3875B65C}" type="slidenum">
              <a:rPr lang="en-US" smtClean="0"/>
              <a:t>5</a:t>
            </a:fld>
            <a:endParaRPr lang="en-US"/>
          </a:p>
        </p:txBody>
      </p:sp>
    </p:spTree>
    <p:extLst>
      <p:ext uri="{BB962C8B-B14F-4D97-AF65-F5344CB8AC3E}">
        <p14:creationId xmlns:p14="http://schemas.microsoft.com/office/powerpoint/2010/main" val="88886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An opportunity to focus on the key dynamics or factors that are often present when abuse happens, and may contribute to risk.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Emphasize wide range of participants—ages, genders, etc.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Explain that the key differentiator is bullying and power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6</a:t>
            </a:fld>
            <a:endParaRPr lang="en-US" dirty="0"/>
          </a:p>
        </p:txBody>
      </p:sp>
    </p:spTree>
    <p:extLst>
      <p:ext uri="{BB962C8B-B14F-4D97-AF65-F5344CB8AC3E}">
        <p14:creationId xmlns:p14="http://schemas.microsoft.com/office/powerpoint/2010/main" val="228652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This simply is an opportunity to pause and emphasize the point that peer-to-peer abuse is primarily power-driven and is rooted in bullying.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primary concern is situations where weaker, younger or less powerful youth are targeted.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youth are being coerced, and if there is sexual content, then it is potentially abusive and always unacceptable.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types of power dynamics do you see between youth at our organization that might be problematic? What can we do to mitigate them?</a:t>
            </a:r>
          </a:p>
        </p:txBody>
      </p:sp>
      <p:sp>
        <p:nvSpPr>
          <p:cNvPr id="4" name="Slide Number Placeholder 3"/>
          <p:cNvSpPr>
            <a:spLocks noGrp="1"/>
          </p:cNvSpPr>
          <p:nvPr>
            <p:ph type="sldNum" sz="quarter" idx="5"/>
          </p:nvPr>
        </p:nvSpPr>
        <p:spPr/>
        <p:txBody>
          <a:bodyPr/>
          <a:lstStyle/>
          <a:p>
            <a:fld id="{4A957200-982E-0647-94C2-857A3875B65C}" type="slidenum">
              <a:rPr lang="en-US" smtClean="0"/>
              <a:t>7</a:t>
            </a:fld>
            <a:endParaRPr lang="en-US"/>
          </a:p>
        </p:txBody>
      </p:sp>
    </p:spTree>
    <p:extLst>
      <p:ext uri="{BB962C8B-B14F-4D97-AF65-F5344CB8AC3E}">
        <p14:creationId xmlns:p14="http://schemas.microsoft.com/office/powerpoint/2010/main" val="146822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This is an option to challenge any sense of safety or complacency.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 through assumptions presented on the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Major incidents escalate from minor ones.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stats are based only on Redwoods investigations—one insurance company that focuses on youth-serving organizations—and is likely an under-reported problem.</a:t>
            </a:r>
          </a:p>
          <a:p>
            <a:pPr marL="171450" indent="-171450">
              <a:buFont typeface="Arial" panose="020B0604020202020204" pitchFamily="34" charset="0"/>
              <a:buChar char="•"/>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8</a:t>
            </a:fld>
            <a:endParaRPr lang="en-US"/>
          </a:p>
        </p:txBody>
      </p:sp>
    </p:spTree>
    <p:extLst>
      <p:ext uri="{BB962C8B-B14F-4D97-AF65-F5344CB8AC3E}">
        <p14:creationId xmlns:p14="http://schemas.microsoft.com/office/powerpoint/2010/main" val="309798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 of Slide: </a:t>
            </a:r>
          </a:p>
          <a:p>
            <a:r>
              <a:rPr lang="en-US" sz="1200" kern="1200" dirty="0">
                <a:solidFill>
                  <a:schemeClr val="tx1"/>
                </a:solidFill>
                <a:effectLst/>
                <a:latin typeface="+mn-lt"/>
                <a:ea typeface="+mn-ea"/>
                <a:cs typeface="+mn-cs"/>
              </a:rPr>
              <a:t>This is an emphasis slide, to encourage staff to discuss their own attitudes to likelihood of risk.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key takeaway is simply that they must assume that it has or is occurring.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Optional Discussion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you seen peer-to-peer abuse at your organization? Could it be happening without you knowing it?</a:t>
            </a:r>
          </a:p>
          <a:p>
            <a:endParaRPr lang="en-US" dirty="0"/>
          </a:p>
        </p:txBody>
      </p:sp>
      <p:sp>
        <p:nvSpPr>
          <p:cNvPr id="4" name="Slide Number Placeholder 3"/>
          <p:cNvSpPr>
            <a:spLocks noGrp="1"/>
          </p:cNvSpPr>
          <p:nvPr>
            <p:ph type="sldNum" sz="quarter" idx="5"/>
          </p:nvPr>
        </p:nvSpPr>
        <p:spPr/>
        <p:txBody>
          <a:bodyPr/>
          <a:lstStyle/>
          <a:p>
            <a:fld id="{4A957200-982E-0647-94C2-857A3875B65C}" type="slidenum">
              <a:rPr lang="en-US" smtClean="0"/>
              <a:t>9</a:t>
            </a:fld>
            <a:endParaRPr lang="en-US"/>
          </a:p>
        </p:txBody>
      </p:sp>
    </p:spTree>
    <p:extLst>
      <p:ext uri="{BB962C8B-B14F-4D97-AF65-F5344CB8AC3E}">
        <p14:creationId xmlns:p14="http://schemas.microsoft.com/office/powerpoint/2010/main" val="165619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487797-4433-4A4C-884F-968BA7F9325D}"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175486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87797-4433-4A4C-884F-968BA7F9325D}"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218304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87797-4433-4A4C-884F-968BA7F9325D}"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44657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4649" y="996315"/>
            <a:ext cx="5282701" cy="985519"/>
          </a:xfrm>
          <a:prstGeom prst="rect">
            <a:avLst/>
          </a:prstGeom>
        </p:spPr>
        <p:txBody>
          <a:bodyPr wrap="square" lIns="0" tIns="0" rIns="0" bIns="0">
            <a:spAutoFit/>
          </a:bodyPr>
          <a:lstStyle>
            <a:lvl1pPr>
              <a:defRPr sz="6300" b="1" i="0">
                <a:solidFill>
                  <a:schemeClr val="bg1"/>
                </a:solidFill>
                <a:latin typeface="Helvetica"/>
                <a:cs typeface="Helvetic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858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87797-4433-4A4C-884F-968BA7F9325D}"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15303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487797-4433-4A4C-884F-968BA7F9325D}"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228497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487797-4433-4A4C-884F-968BA7F9325D}"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68779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487797-4433-4A4C-884F-968BA7F9325D}" type="datetimeFigureOut">
              <a:rPr lang="en-US" smtClean="0"/>
              <a:t>6/14/22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74963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487797-4433-4A4C-884F-968BA7F9325D}" type="datetimeFigureOut">
              <a:rPr lang="en-US" smtClean="0"/>
              <a:t>6/14/22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302108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87797-4433-4A4C-884F-968BA7F9325D}" type="datetimeFigureOut">
              <a:rPr lang="en-US" smtClean="0"/>
              <a:t>6/14/22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333890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B9487797-4433-4A4C-884F-968BA7F9325D}"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323532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B9487797-4433-4A4C-884F-968BA7F9325D}"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31861-6E0A-8040-92F4-CC5916FE5F40}" type="slidenum">
              <a:rPr lang="en-US" smtClean="0"/>
              <a:t>‹#›</a:t>
            </a:fld>
            <a:endParaRPr lang="en-US"/>
          </a:p>
        </p:txBody>
      </p:sp>
    </p:spTree>
    <p:extLst>
      <p:ext uri="{BB962C8B-B14F-4D97-AF65-F5344CB8AC3E}">
        <p14:creationId xmlns:p14="http://schemas.microsoft.com/office/powerpoint/2010/main" val="103299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9487797-4433-4A4C-884F-968BA7F9325D}" type="datetimeFigureOut">
              <a:rPr lang="en-US" smtClean="0"/>
              <a:t>6/14/22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FC31861-6E0A-8040-92F4-CC5916FE5F40}" type="slidenum">
              <a:rPr lang="en-US" smtClean="0"/>
              <a:t>‹#›</a:t>
            </a:fld>
            <a:endParaRPr lang="en-US"/>
          </a:p>
        </p:txBody>
      </p:sp>
    </p:spTree>
    <p:extLst>
      <p:ext uri="{BB962C8B-B14F-4D97-AF65-F5344CB8AC3E}">
        <p14:creationId xmlns:p14="http://schemas.microsoft.com/office/powerpoint/2010/main" val="15923085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09585" rtl="0" eaLnBrk="1" latinLnBrk="0" hangingPunct="1">
        <a:spcBef>
          <a:spcPct val="0"/>
        </a:spcBef>
        <a:buNone/>
        <a:defRPr sz="5867" b="1" i="0" kern="1200">
          <a:solidFill>
            <a:schemeClr val="tx1"/>
          </a:solidFill>
          <a:latin typeface="Arial Black" panose="020B0604020202020204" pitchFamily="34" charset="0"/>
          <a:ea typeface="+mj-ea"/>
          <a:cs typeface="Arial Black" panose="020B0604020202020204" pitchFamily="34"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C5B9-619F-9848-8861-84C0E7FFAD32}"/>
              </a:ext>
            </a:extLst>
          </p:cNvPr>
          <p:cNvSpPr>
            <a:spLocks noGrp="1"/>
          </p:cNvSpPr>
          <p:nvPr>
            <p:ph type="ctrTitle"/>
          </p:nvPr>
        </p:nvSpPr>
        <p:spPr>
          <a:xfrm>
            <a:off x="685800" y="1261297"/>
            <a:ext cx="10591800" cy="2396303"/>
          </a:xfrm>
        </p:spPr>
        <p:txBody>
          <a:bodyPr>
            <a:noAutofit/>
          </a:bodyPr>
          <a:lstStyle/>
          <a:p>
            <a:r>
              <a:rPr lang="en-US" sz="5400" dirty="0">
                <a:solidFill>
                  <a:schemeClr val="accent5"/>
                </a:solidFill>
              </a:rPr>
              <a:t>Preventing Peer-to-Peer Sexual Abuse at Your Organization</a:t>
            </a:r>
          </a:p>
        </p:txBody>
      </p:sp>
      <p:pic>
        <p:nvPicPr>
          <p:cNvPr id="4" name="Picture 3" descr="\\morctx01.cfins.com\user_data1$\dbaum\Desktop\Logo.png">
            <a:extLst>
              <a:ext uri="{FF2B5EF4-FFF2-40B4-BE49-F238E27FC236}">
                <a16:creationId xmlns:a16="http://schemas.microsoft.com/office/drawing/2014/main" id="{CC04E923-0427-9A49-A69D-2AEA20FDE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00600"/>
            <a:ext cx="4566501" cy="178378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a:extLst>
              <a:ext uri="{FF2B5EF4-FFF2-40B4-BE49-F238E27FC236}">
                <a16:creationId xmlns:a16="http://schemas.microsoft.com/office/drawing/2014/main" id="{5AAD5215-CD45-304E-B5CD-2BCA34E5B0F4}"/>
              </a:ext>
            </a:extLst>
          </p:cNvPr>
          <p:cNvSpPr/>
          <p:nvPr/>
        </p:nvSpPr>
        <p:spPr>
          <a:xfrm rot="16200000">
            <a:off x="6681988" y="1347987"/>
            <a:ext cx="5181601" cy="583842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211141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3F5B58"/>
          </a:solidFill>
        </p:spPr>
        <p:txBody>
          <a:bodyPr wrap="square" lIns="0" tIns="0" rIns="0" bIns="0" rtlCol="0"/>
          <a:lstStyle/>
          <a:p>
            <a:endParaRPr/>
          </a:p>
        </p:txBody>
      </p:sp>
      <p:sp>
        <p:nvSpPr>
          <p:cNvPr id="4" name="object 4"/>
          <p:cNvSpPr txBox="1"/>
          <p:nvPr/>
        </p:nvSpPr>
        <p:spPr>
          <a:xfrm>
            <a:off x="1606550" y="2668535"/>
            <a:ext cx="8978900" cy="1520929"/>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rgbClr val="FFFFFF"/>
                </a:solidFill>
                <a:latin typeface="Arial Black" panose="020B0604020202020204" pitchFamily="34" charset="0"/>
                <a:cs typeface="Arial Black" panose="020B0604020202020204" pitchFamily="34" charset="0"/>
              </a:rPr>
              <a:t>The following examples may be </a:t>
            </a:r>
            <a:r>
              <a:rPr lang="en-US" sz="4900" b="1" dirty="0">
                <a:solidFill>
                  <a:srgbClr val="F2612C"/>
                </a:solidFill>
                <a:latin typeface="Arial Black" panose="020B0604020202020204" pitchFamily="34" charset="0"/>
                <a:cs typeface="Arial Black" panose="020B0604020202020204" pitchFamily="34" charset="0"/>
              </a:rPr>
              <a:t>difficult</a:t>
            </a:r>
            <a:r>
              <a:rPr lang="en-US" sz="4900" b="1" dirty="0">
                <a:solidFill>
                  <a:srgbClr val="FFFFFF"/>
                </a:solidFill>
                <a:latin typeface="Arial Black" panose="020B0604020202020204" pitchFamily="34" charset="0"/>
                <a:cs typeface="Arial Black" panose="020B0604020202020204" pitchFamily="34" charset="0"/>
              </a:rPr>
              <a:t> to hear.</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85669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1485900"/>
          </a:xfrm>
          <a:custGeom>
            <a:avLst/>
            <a:gdLst/>
            <a:ahLst/>
            <a:cxnLst/>
            <a:rect l="l" t="t" r="r" b="b"/>
            <a:pathLst>
              <a:path w="12189460" h="1485900">
                <a:moveTo>
                  <a:pt x="0" y="1485900"/>
                </a:moveTo>
                <a:lnTo>
                  <a:pt x="12188952" y="1485900"/>
                </a:lnTo>
                <a:lnTo>
                  <a:pt x="12188952" y="0"/>
                </a:lnTo>
                <a:lnTo>
                  <a:pt x="0" y="0"/>
                </a:lnTo>
                <a:lnTo>
                  <a:pt x="0" y="1485900"/>
                </a:lnTo>
                <a:close/>
              </a:path>
            </a:pathLst>
          </a:custGeom>
          <a:solidFill>
            <a:srgbClr val="F2612D"/>
          </a:solidFill>
        </p:spPr>
        <p:txBody>
          <a:bodyPr wrap="square" lIns="0" tIns="0" rIns="0" bIns="0" rtlCol="0"/>
          <a:lstStyle/>
          <a:p>
            <a:endParaRPr/>
          </a:p>
        </p:txBody>
      </p:sp>
      <p:sp>
        <p:nvSpPr>
          <p:cNvPr id="3" name="object 3"/>
          <p:cNvSpPr txBox="1">
            <a:spLocks noGrp="1"/>
          </p:cNvSpPr>
          <p:nvPr>
            <p:ph type="title"/>
          </p:nvPr>
        </p:nvSpPr>
        <p:spPr>
          <a:xfrm>
            <a:off x="0" y="389291"/>
            <a:ext cx="12189460" cy="766877"/>
          </a:xfrm>
          <a:prstGeom prst="rect">
            <a:avLst/>
          </a:prstGeom>
        </p:spPr>
        <p:txBody>
          <a:bodyPr vert="horz" wrap="square" lIns="0" tIns="12700" rIns="0" bIns="0" rtlCol="0" anchor="t">
            <a:spAutoFit/>
          </a:bodyPr>
          <a:lstStyle/>
          <a:p>
            <a:pPr marL="12700" algn="ctr">
              <a:lnSpc>
                <a:spcPct val="100000"/>
              </a:lnSpc>
              <a:spcBef>
                <a:spcPts val="100"/>
              </a:spcBef>
            </a:pPr>
            <a:r>
              <a:rPr lang="en-US" sz="4900" spc="-5" dirty="0">
                <a:solidFill>
                  <a:srgbClr val="FFFFFF"/>
                </a:solidFill>
                <a:latin typeface="Arial" panose="020B0604020202020204" pitchFamily="34" charset="0"/>
                <a:cs typeface="Arial" panose="020B0604020202020204" pitchFamily="34" charset="0"/>
              </a:rPr>
              <a:t>Example #1: Unsupervised Bathroom</a:t>
            </a:r>
            <a:endParaRPr lang="en-US" sz="4900" dirty="0">
              <a:latin typeface="Arial" panose="020B0604020202020204" pitchFamily="34" charset="0"/>
              <a:cs typeface="Arial" panose="020B0604020202020204" pitchFamily="34" charset="0"/>
            </a:endParaRPr>
          </a:p>
        </p:txBody>
      </p:sp>
      <p:sp>
        <p:nvSpPr>
          <p:cNvPr id="6" name="object 4">
            <a:extLst>
              <a:ext uri="{FF2B5EF4-FFF2-40B4-BE49-F238E27FC236}">
                <a16:creationId xmlns:a16="http://schemas.microsoft.com/office/drawing/2014/main" id="{FB9E46DD-F5B2-3841-98D5-4FAA72E42E9C}"/>
              </a:ext>
            </a:extLst>
          </p:cNvPr>
          <p:cNvSpPr/>
          <p:nvPr/>
        </p:nvSpPr>
        <p:spPr>
          <a:xfrm>
            <a:off x="0" y="1487759"/>
            <a:ext cx="4800600" cy="5372100"/>
          </a:xfrm>
          <a:prstGeom prst="rect">
            <a:avLst/>
          </a:prstGeom>
          <a:blipFill>
            <a:blip r:embed="rId3"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F19D7CF4-83F7-425C-8AA5-6CBB0858E595}"/>
              </a:ext>
            </a:extLst>
          </p:cNvPr>
          <p:cNvSpPr txBox="1"/>
          <p:nvPr/>
        </p:nvSpPr>
        <p:spPr>
          <a:xfrm>
            <a:off x="5029200" y="2133600"/>
            <a:ext cx="7160260" cy="3264996"/>
          </a:xfrm>
          <a:prstGeom prst="rect">
            <a:avLst/>
          </a:prstGeom>
        </p:spPr>
        <p:txBody>
          <a:bodyPr vert="horz" wrap="square" lIns="0" tIns="12700" rIns="0" bIns="0" rtlCol="0">
            <a:spAutoFit/>
          </a:bodyPr>
          <a:lstStyle/>
          <a:p>
            <a:pPr marL="243840" indent="-231775">
              <a:lnSpc>
                <a:spcPct val="100000"/>
              </a:lnSpc>
              <a:spcBef>
                <a:spcPts val="100"/>
              </a:spcBef>
              <a:buChar char="•"/>
              <a:tabLst>
                <a:tab pos="244475" algn="l"/>
              </a:tabLst>
            </a:pPr>
            <a:r>
              <a:rPr lang="en-US" sz="3200" dirty="0">
                <a:solidFill>
                  <a:srgbClr val="555759"/>
                </a:solidFill>
                <a:latin typeface="Arial" panose="020B0604020202020204" pitchFamily="34" charset="0"/>
                <a:cs typeface="Arial" panose="020B0604020202020204" pitchFamily="34" charset="0"/>
              </a:rPr>
              <a:t>Three boys, </a:t>
            </a:r>
            <a:r>
              <a:rPr lang="en-US" sz="3200" spc="-5" dirty="0">
                <a:solidFill>
                  <a:srgbClr val="555759"/>
                </a:solidFill>
                <a:latin typeface="Arial" panose="020B0604020202020204" pitchFamily="34" charset="0"/>
                <a:cs typeface="Arial" panose="020B0604020202020204" pitchFamily="34" charset="0"/>
              </a:rPr>
              <a:t>ranging </a:t>
            </a:r>
            <a:r>
              <a:rPr lang="en-US" sz="3200" dirty="0">
                <a:solidFill>
                  <a:srgbClr val="555759"/>
                </a:solidFill>
                <a:latin typeface="Arial" panose="020B0604020202020204" pitchFamily="34" charset="0"/>
                <a:cs typeface="Arial" panose="020B0604020202020204" pitchFamily="34" charset="0"/>
              </a:rPr>
              <a:t>from 5 to</a:t>
            </a:r>
            <a:r>
              <a:rPr lang="en-US" sz="3200" spc="-100" dirty="0">
                <a:solidFill>
                  <a:srgbClr val="555759"/>
                </a:solidFill>
                <a:latin typeface="Arial" panose="020B0604020202020204" pitchFamily="34" charset="0"/>
                <a:cs typeface="Arial" panose="020B0604020202020204" pitchFamily="34" charset="0"/>
              </a:rPr>
              <a:t> </a:t>
            </a:r>
            <a:r>
              <a:rPr lang="en-US" sz="3200" spc="-5" dirty="0">
                <a:solidFill>
                  <a:srgbClr val="555759"/>
                </a:solidFill>
                <a:latin typeface="Arial" panose="020B0604020202020204" pitchFamily="34" charset="0"/>
                <a:cs typeface="Arial" panose="020B0604020202020204" pitchFamily="34" charset="0"/>
              </a:rPr>
              <a:t>12</a:t>
            </a:r>
          </a:p>
          <a:p>
            <a:pPr marL="12065">
              <a:lnSpc>
                <a:spcPct val="100000"/>
              </a:lnSpc>
              <a:spcBef>
                <a:spcPts val="100"/>
              </a:spcBef>
              <a:tabLst>
                <a:tab pos="244475" algn="l"/>
              </a:tabLst>
            </a:pPr>
            <a:endParaRPr lang="en-US" sz="2400" spc="-5" dirty="0">
              <a:solidFill>
                <a:srgbClr val="555759"/>
              </a:solidFill>
              <a:latin typeface="Arial" panose="020B0604020202020204" pitchFamily="34" charset="0"/>
              <a:cs typeface="Arial" panose="020B0604020202020204" pitchFamily="34" charset="0"/>
            </a:endParaRPr>
          </a:p>
          <a:p>
            <a:pPr marL="243840" indent="-231775">
              <a:lnSpc>
                <a:spcPct val="100000"/>
              </a:lnSpc>
              <a:spcBef>
                <a:spcPts val="100"/>
              </a:spcBef>
              <a:buChar char="•"/>
              <a:tabLst>
                <a:tab pos="244475" algn="l"/>
              </a:tabLst>
            </a:pPr>
            <a:r>
              <a:rPr lang="en-US" sz="3200" dirty="0">
                <a:solidFill>
                  <a:srgbClr val="555759"/>
                </a:solidFill>
                <a:latin typeface="Arial" panose="020B0604020202020204" pitchFamily="34" charset="0"/>
                <a:cs typeface="Arial" panose="020B0604020202020204" pitchFamily="34" charset="0"/>
              </a:rPr>
              <a:t>On bathroom break, one boy</a:t>
            </a:r>
            <a:br>
              <a:rPr lang="en-US" sz="3200" spc="-100" dirty="0">
                <a:solidFill>
                  <a:srgbClr val="555759"/>
                </a:solidFill>
                <a:latin typeface="Arial" panose="020B0604020202020204" pitchFamily="34" charset="0"/>
                <a:cs typeface="Arial" panose="020B0604020202020204" pitchFamily="34" charset="0"/>
              </a:rPr>
            </a:br>
            <a:r>
              <a:rPr lang="en-US" sz="3200" dirty="0">
                <a:solidFill>
                  <a:srgbClr val="555759"/>
                </a:solidFill>
                <a:latin typeface="Arial" panose="020B0604020202020204" pitchFamily="34" charset="0"/>
                <a:cs typeface="Arial" panose="020B0604020202020204" pitchFamily="34" charset="0"/>
              </a:rPr>
              <a:t>on lookout</a:t>
            </a:r>
          </a:p>
          <a:p>
            <a:pPr marL="12065">
              <a:lnSpc>
                <a:spcPct val="100000"/>
              </a:lnSpc>
              <a:spcBef>
                <a:spcPts val="100"/>
              </a:spcBef>
              <a:tabLst>
                <a:tab pos="244475" algn="l"/>
              </a:tabLst>
            </a:pPr>
            <a:endParaRPr lang="en-US" sz="2400" dirty="0">
              <a:solidFill>
                <a:srgbClr val="555759"/>
              </a:solidFill>
              <a:latin typeface="Arial" panose="020B0604020202020204" pitchFamily="34" charset="0"/>
              <a:cs typeface="Arial" panose="020B0604020202020204" pitchFamily="34" charset="0"/>
            </a:endParaRPr>
          </a:p>
          <a:p>
            <a:pPr marL="243840" indent="-231775">
              <a:lnSpc>
                <a:spcPct val="100000"/>
              </a:lnSpc>
              <a:spcBef>
                <a:spcPts val="100"/>
              </a:spcBef>
              <a:buChar char="•"/>
              <a:tabLst>
                <a:tab pos="244475" algn="l"/>
              </a:tabLst>
            </a:pPr>
            <a:r>
              <a:rPr lang="en-US" sz="3200" dirty="0">
                <a:solidFill>
                  <a:srgbClr val="555759"/>
                </a:solidFill>
                <a:latin typeface="Arial" panose="020B0604020202020204" pitchFamily="34" charset="0"/>
                <a:cs typeface="Arial" panose="020B0604020202020204" pitchFamily="34" charset="0"/>
              </a:rPr>
              <a:t>Oldest boy forced </a:t>
            </a:r>
            <a:r>
              <a:rPr lang="en-US" sz="3200" spc="-5" dirty="0">
                <a:solidFill>
                  <a:srgbClr val="555759"/>
                </a:solidFill>
                <a:latin typeface="Arial" panose="020B0604020202020204" pitchFamily="34" charset="0"/>
                <a:cs typeface="Arial" panose="020B0604020202020204" pitchFamily="34" charset="0"/>
              </a:rPr>
              <a:t>youngest</a:t>
            </a:r>
            <a:r>
              <a:rPr lang="en-US" sz="3200" spc="-100" dirty="0">
                <a:solidFill>
                  <a:srgbClr val="555759"/>
                </a:solidFill>
                <a:latin typeface="Arial" panose="020B0604020202020204" pitchFamily="34" charset="0"/>
                <a:cs typeface="Arial" panose="020B0604020202020204" pitchFamily="34" charset="0"/>
              </a:rPr>
              <a:t> </a:t>
            </a:r>
            <a:r>
              <a:rPr lang="en-US" sz="3200" dirty="0">
                <a:solidFill>
                  <a:srgbClr val="555759"/>
                </a:solidFill>
                <a:latin typeface="Arial" panose="020B0604020202020204" pitchFamily="34" charset="0"/>
                <a:cs typeface="Arial" panose="020B0604020202020204" pitchFamily="34" charset="0"/>
              </a:rPr>
              <a:t>to</a:t>
            </a:r>
            <a:br>
              <a:rPr lang="en-US" sz="3200" dirty="0">
                <a:solidFill>
                  <a:srgbClr val="555759"/>
                </a:solidFill>
                <a:latin typeface="Arial" panose="020B0604020202020204" pitchFamily="34" charset="0"/>
                <a:cs typeface="Arial" panose="020B0604020202020204" pitchFamily="34" charset="0"/>
              </a:rPr>
            </a:br>
            <a:r>
              <a:rPr lang="en-US" sz="3200" dirty="0">
                <a:solidFill>
                  <a:srgbClr val="555759"/>
                </a:solidFill>
                <a:latin typeface="Arial" panose="020B0604020202020204" pitchFamily="34" charset="0"/>
                <a:cs typeface="Arial" panose="020B0604020202020204" pitchFamily="34" charset="0"/>
              </a:rPr>
              <a:t>perform oral </a:t>
            </a:r>
            <a:r>
              <a:rPr lang="en-US" sz="3200" spc="-5" dirty="0">
                <a:solidFill>
                  <a:srgbClr val="555759"/>
                </a:solidFill>
                <a:latin typeface="Arial" panose="020B0604020202020204" pitchFamily="34" charset="0"/>
                <a:cs typeface="Arial" panose="020B0604020202020204" pitchFamily="34" charset="0"/>
              </a:rPr>
              <a:t>sex</a:t>
            </a:r>
            <a:r>
              <a:rPr lang="en-US" sz="3200" spc="-20" dirty="0">
                <a:solidFill>
                  <a:srgbClr val="555759"/>
                </a:solidFill>
                <a:latin typeface="Arial" panose="020B0604020202020204" pitchFamily="34" charset="0"/>
                <a:cs typeface="Arial" panose="020B0604020202020204" pitchFamily="34" charset="0"/>
              </a:rPr>
              <a:t> </a:t>
            </a:r>
            <a:r>
              <a:rPr lang="en-US" sz="3200" spc="-5" dirty="0">
                <a:solidFill>
                  <a:srgbClr val="555759"/>
                </a:solidFill>
                <a:latin typeface="Arial" panose="020B0604020202020204" pitchFamily="34" charset="0"/>
                <a:cs typeface="Arial" panose="020B0604020202020204" pitchFamily="34" charset="0"/>
              </a:rPr>
              <a:t>act</a:t>
            </a:r>
            <a:endParaRPr lang="en-US" sz="3200" dirty="0">
              <a:solidFill>
                <a:srgbClr val="5557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63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1485900"/>
          </a:xfrm>
          <a:custGeom>
            <a:avLst/>
            <a:gdLst/>
            <a:ahLst/>
            <a:cxnLst/>
            <a:rect l="l" t="t" r="r" b="b"/>
            <a:pathLst>
              <a:path w="12189460" h="1485900">
                <a:moveTo>
                  <a:pt x="0" y="1485900"/>
                </a:moveTo>
                <a:lnTo>
                  <a:pt x="12188952" y="1485900"/>
                </a:lnTo>
                <a:lnTo>
                  <a:pt x="12188952" y="0"/>
                </a:lnTo>
                <a:lnTo>
                  <a:pt x="0" y="0"/>
                </a:lnTo>
                <a:lnTo>
                  <a:pt x="0" y="1485900"/>
                </a:lnTo>
                <a:close/>
              </a:path>
            </a:pathLst>
          </a:custGeom>
          <a:solidFill>
            <a:srgbClr val="F2612D"/>
          </a:solidFill>
        </p:spPr>
        <p:txBody>
          <a:bodyPr wrap="square" lIns="0" tIns="0" rIns="0" bIns="0" rtlCol="0"/>
          <a:lstStyle/>
          <a:p>
            <a:endParaRPr/>
          </a:p>
        </p:txBody>
      </p:sp>
      <p:sp>
        <p:nvSpPr>
          <p:cNvPr id="3" name="object 3"/>
          <p:cNvSpPr txBox="1">
            <a:spLocks noGrp="1"/>
          </p:cNvSpPr>
          <p:nvPr>
            <p:ph type="title"/>
          </p:nvPr>
        </p:nvSpPr>
        <p:spPr>
          <a:xfrm>
            <a:off x="0" y="389291"/>
            <a:ext cx="12189460" cy="766877"/>
          </a:xfrm>
          <a:prstGeom prst="rect">
            <a:avLst/>
          </a:prstGeom>
        </p:spPr>
        <p:txBody>
          <a:bodyPr vert="horz" wrap="square" lIns="0" tIns="12700" rIns="0" bIns="0" rtlCol="0" anchor="t">
            <a:spAutoFit/>
          </a:bodyPr>
          <a:lstStyle/>
          <a:p>
            <a:pPr marL="12700" algn="ctr">
              <a:lnSpc>
                <a:spcPct val="100000"/>
              </a:lnSpc>
              <a:spcBef>
                <a:spcPts val="100"/>
              </a:spcBef>
            </a:pPr>
            <a:r>
              <a:rPr lang="en-US" sz="4900" spc="-5" dirty="0">
                <a:solidFill>
                  <a:srgbClr val="FFFFFF"/>
                </a:solidFill>
                <a:latin typeface="Arial" panose="020B0604020202020204" pitchFamily="34" charset="0"/>
                <a:cs typeface="Arial" panose="020B0604020202020204" pitchFamily="34" charset="0"/>
              </a:rPr>
              <a:t>Example #2: Teens Sneak Off</a:t>
            </a:r>
            <a:endParaRPr lang="en-US" sz="4900" dirty="0">
              <a:latin typeface="Arial" panose="020B0604020202020204" pitchFamily="34" charset="0"/>
              <a:cs typeface="Arial" panose="020B0604020202020204" pitchFamily="34" charset="0"/>
            </a:endParaRPr>
          </a:p>
        </p:txBody>
      </p:sp>
      <p:sp>
        <p:nvSpPr>
          <p:cNvPr id="7" name="object 4">
            <a:extLst>
              <a:ext uri="{FF2B5EF4-FFF2-40B4-BE49-F238E27FC236}">
                <a16:creationId xmlns:a16="http://schemas.microsoft.com/office/drawing/2014/main" id="{EEE52DB1-66BC-6B4E-82AC-6BE8F059394F}"/>
              </a:ext>
            </a:extLst>
          </p:cNvPr>
          <p:cNvSpPr/>
          <p:nvPr/>
        </p:nvSpPr>
        <p:spPr>
          <a:xfrm>
            <a:off x="0" y="1485900"/>
            <a:ext cx="4800600" cy="5372100"/>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92C36114-9829-4A11-8F35-D338F1C1A35F}"/>
              </a:ext>
            </a:extLst>
          </p:cNvPr>
          <p:cNvSpPr txBox="1"/>
          <p:nvPr/>
        </p:nvSpPr>
        <p:spPr>
          <a:xfrm>
            <a:off x="5029200" y="2133600"/>
            <a:ext cx="7160260" cy="3282950"/>
          </a:xfrm>
          <a:prstGeom prst="rect">
            <a:avLst/>
          </a:prstGeom>
        </p:spPr>
        <p:txBody>
          <a:bodyPr vert="horz" wrap="square" lIns="0" tIns="12700" rIns="0" bIns="0" rtlCol="0">
            <a:spAutoFit/>
          </a:bodyPr>
          <a:lstStyle/>
          <a:p>
            <a:pPr marL="244475" marR="5080" indent="-244475">
              <a:lnSpc>
                <a:spcPts val="3300"/>
              </a:lnSpc>
              <a:spcBef>
                <a:spcPts val="360"/>
              </a:spcBef>
              <a:buChar char="•"/>
              <a:tabLst>
                <a:tab pos="244475" algn="l"/>
              </a:tabLst>
            </a:pPr>
            <a:r>
              <a:rPr lang="en-US" sz="3200" spc="-75" dirty="0">
                <a:solidFill>
                  <a:srgbClr val="555759"/>
                </a:solidFill>
                <a:latin typeface="Arial" panose="020B0604020202020204" pitchFamily="34" charset="0"/>
                <a:cs typeface="Arial" panose="020B0604020202020204" pitchFamily="34" charset="0"/>
              </a:rPr>
              <a:t>Two </a:t>
            </a:r>
            <a:r>
              <a:rPr lang="en-US" sz="3200" dirty="0">
                <a:solidFill>
                  <a:srgbClr val="555759"/>
                </a:solidFill>
                <a:latin typeface="Arial" panose="020B0604020202020204" pitchFamily="34" charset="0"/>
                <a:cs typeface="Arial" panose="020B0604020202020204" pitchFamily="34" charset="0"/>
              </a:rPr>
              <a:t>teens </a:t>
            </a:r>
            <a:r>
              <a:rPr lang="en-US" sz="3200" spc="-5" dirty="0">
                <a:solidFill>
                  <a:srgbClr val="555759"/>
                </a:solidFill>
                <a:latin typeface="Arial" panose="020B0604020202020204" pitchFamily="34" charset="0"/>
                <a:cs typeface="Arial" panose="020B0604020202020204" pitchFamily="34" charset="0"/>
              </a:rPr>
              <a:t>asked </a:t>
            </a:r>
            <a:r>
              <a:rPr lang="en-US" sz="3200" dirty="0">
                <a:solidFill>
                  <a:srgbClr val="555759"/>
                </a:solidFill>
                <a:latin typeface="Arial" panose="020B0604020202020204" pitchFamily="34" charset="0"/>
                <a:cs typeface="Arial" panose="020B0604020202020204" pitchFamily="34" charset="0"/>
              </a:rPr>
              <a:t>to use bathroom</a:t>
            </a:r>
          </a:p>
          <a:p>
            <a:pPr marR="5080">
              <a:lnSpc>
                <a:spcPts val="3300"/>
              </a:lnSpc>
              <a:spcBef>
                <a:spcPts val="360"/>
              </a:spcBef>
              <a:tabLst>
                <a:tab pos="244475" algn="l"/>
              </a:tabLst>
            </a:pPr>
            <a:endParaRPr lang="en-US" sz="2400" dirty="0">
              <a:solidFill>
                <a:srgbClr val="555759"/>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dirty="0">
                <a:solidFill>
                  <a:srgbClr val="555759"/>
                </a:solidFill>
                <a:latin typeface="Arial" panose="020B0604020202020204" pitchFamily="34" charset="0"/>
                <a:cs typeface="Arial" panose="020B0604020202020204" pitchFamily="34" charset="0"/>
              </a:rPr>
              <a:t>Instead, </a:t>
            </a:r>
            <a:r>
              <a:rPr lang="en-US" sz="3200" spc="-5" dirty="0">
                <a:solidFill>
                  <a:srgbClr val="555759"/>
                </a:solidFill>
                <a:latin typeface="Arial" panose="020B0604020202020204" pitchFamily="34" charset="0"/>
                <a:cs typeface="Arial" panose="020B0604020202020204" pitchFamily="34" charset="0"/>
              </a:rPr>
              <a:t>snuck</a:t>
            </a:r>
            <a:r>
              <a:rPr lang="en-US" sz="3200" spc="-100" dirty="0">
                <a:solidFill>
                  <a:srgbClr val="555759"/>
                </a:solidFill>
                <a:latin typeface="Arial" panose="020B0604020202020204" pitchFamily="34" charset="0"/>
                <a:cs typeface="Arial" panose="020B0604020202020204" pitchFamily="34" charset="0"/>
              </a:rPr>
              <a:t> </a:t>
            </a:r>
            <a:r>
              <a:rPr lang="en-US" sz="3200" dirty="0">
                <a:solidFill>
                  <a:srgbClr val="555759"/>
                </a:solidFill>
                <a:latin typeface="Arial" panose="020B0604020202020204" pitchFamily="34" charset="0"/>
                <a:cs typeface="Arial" panose="020B0604020202020204" pitchFamily="34" charset="0"/>
              </a:rPr>
              <a:t>into back</a:t>
            </a:r>
            <a:r>
              <a:rPr lang="en-US" sz="3200" spc="-5" dirty="0">
                <a:solidFill>
                  <a:srgbClr val="555759"/>
                </a:solidFill>
                <a:latin typeface="Arial" panose="020B0604020202020204" pitchFamily="34" charset="0"/>
                <a:cs typeface="Arial" panose="020B0604020202020204" pitchFamily="34" charset="0"/>
              </a:rPr>
              <a:t> room</a:t>
            </a:r>
          </a:p>
          <a:p>
            <a:pPr marR="5080">
              <a:lnSpc>
                <a:spcPts val="3300"/>
              </a:lnSpc>
              <a:spcBef>
                <a:spcPts val="360"/>
              </a:spcBef>
              <a:tabLst>
                <a:tab pos="244475" algn="l"/>
              </a:tabLst>
            </a:pPr>
            <a:endParaRPr lang="en-US" sz="2400" spc="-5" dirty="0">
              <a:solidFill>
                <a:srgbClr val="555759"/>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dirty="0">
                <a:solidFill>
                  <a:srgbClr val="555759"/>
                </a:solidFill>
                <a:latin typeface="Arial" panose="020B0604020202020204" pitchFamily="34" charset="0"/>
                <a:cs typeface="Arial" panose="020B0604020202020204" pitchFamily="34" charset="0"/>
              </a:rPr>
              <a:t>Performed oral</a:t>
            </a:r>
            <a:r>
              <a:rPr lang="en-US" sz="3200" spc="-100" dirty="0">
                <a:solidFill>
                  <a:srgbClr val="555759"/>
                </a:solidFill>
                <a:latin typeface="Arial" panose="020B0604020202020204" pitchFamily="34" charset="0"/>
                <a:cs typeface="Arial" panose="020B0604020202020204" pitchFamily="34" charset="0"/>
              </a:rPr>
              <a:t> </a:t>
            </a:r>
            <a:r>
              <a:rPr lang="en-US" sz="3200" spc="-5" dirty="0">
                <a:solidFill>
                  <a:srgbClr val="555759"/>
                </a:solidFill>
                <a:latin typeface="Arial" panose="020B0604020202020204" pitchFamily="34" charset="0"/>
                <a:cs typeface="Arial" panose="020B0604020202020204" pitchFamily="34" charset="0"/>
              </a:rPr>
              <a:t>sex </a:t>
            </a:r>
            <a:r>
              <a:rPr lang="en-US" sz="3200" dirty="0">
                <a:solidFill>
                  <a:srgbClr val="555759"/>
                </a:solidFill>
                <a:latin typeface="Arial" panose="020B0604020202020204" pitchFamily="34" charset="0"/>
                <a:cs typeface="Arial" panose="020B0604020202020204" pitchFamily="34" charset="0"/>
              </a:rPr>
              <a:t>on </a:t>
            </a:r>
            <a:r>
              <a:rPr lang="en-US" sz="3200" spc="-5" dirty="0">
                <a:solidFill>
                  <a:srgbClr val="555759"/>
                </a:solidFill>
                <a:latin typeface="Arial" panose="020B0604020202020204" pitchFamily="34" charset="0"/>
                <a:cs typeface="Arial" panose="020B0604020202020204" pitchFamily="34" charset="0"/>
              </a:rPr>
              <a:t>each</a:t>
            </a:r>
            <a:r>
              <a:rPr lang="en-US" sz="3200" spc="-15" dirty="0">
                <a:solidFill>
                  <a:srgbClr val="555759"/>
                </a:solidFill>
                <a:latin typeface="Arial" panose="020B0604020202020204" pitchFamily="34" charset="0"/>
                <a:cs typeface="Arial" panose="020B0604020202020204" pitchFamily="34" charset="0"/>
              </a:rPr>
              <a:t> </a:t>
            </a:r>
            <a:r>
              <a:rPr lang="en-US" sz="3200" dirty="0">
                <a:solidFill>
                  <a:srgbClr val="555759"/>
                </a:solidFill>
                <a:latin typeface="Arial" panose="020B0604020202020204" pitchFamily="34" charset="0"/>
                <a:cs typeface="Arial" panose="020B0604020202020204" pitchFamily="34" charset="0"/>
              </a:rPr>
              <a:t>other</a:t>
            </a:r>
          </a:p>
          <a:p>
            <a:pPr marR="5080">
              <a:lnSpc>
                <a:spcPts val="3300"/>
              </a:lnSpc>
              <a:spcBef>
                <a:spcPts val="360"/>
              </a:spcBef>
              <a:tabLst>
                <a:tab pos="244475" algn="l"/>
              </a:tabLst>
            </a:pPr>
            <a:endParaRPr lang="en-US" sz="2400" spc="-30" dirty="0">
              <a:solidFill>
                <a:srgbClr val="555759"/>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spc="-30" dirty="0">
                <a:solidFill>
                  <a:srgbClr val="555759"/>
                </a:solidFill>
                <a:latin typeface="Arial" panose="020B0604020202020204" pitchFamily="34" charset="0"/>
                <a:cs typeface="Arial" panose="020B0604020202020204" pitchFamily="34" charset="0"/>
              </a:rPr>
              <a:t>Later, </a:t>
            </a:r>
            <a:r>
              <a:rPr lang="en-US" sz="3200" dirty="0">
                <a:solidFill>
                  <a:srgbClr val="555759"/>
                </a:solidFill>
                <a:latin typeface="Arial" panose="020B0604020202020204" pitchFamily="34" charset="0"/>
                <a:cs typeface="Arial" panose="020B0604020202020204" pitchFamily="34" charset="0"/>
              </a:rPr>
              <a:t>one disclosed</a:t>
            </a:r>
            <a:r>
              <a:rPr lang="en-US" sz="3200" spc="-50" dirty="0">
                <a:solidFill>
                  <a:srgbClr val="555759"/>
                </a:solidFill>
                <a:latin typeface="Arial" panose="020B0604020202020204" pitchFamily="34" charset="0"/>
                <a:cs typeface="Arial" panose="020B0604020202020204" pitchFamily="34" charset="0"/>
              </a:rPr>
              <a:t> </a:t>
            </a:r>
            <a:r>
              <a:rPr lang="en-US" sz="3200" dirty="0">
                <a:solidFill>
                  <a:srgbClr val="555759"/>
                </a:solidFill>
                <a:latin typeface="Arial" panose="020B0604020202020204" pitchFamily="34" charset="0"/>
                <a:cs typeface="Arial" panose="020B0604020202020204" pitchFamily="34" charset="0"/>
              </a:rPr>
              <a:t>that it was</a:t>
            </a:r>
            <a:r>
              <a:rPr lang="en-US" sz="3200" spc="-10" dirty="0">
                <a:solidFill>
                  <a:srgbClr val="555759"/>
                </a:solidFill>
                <a:latin typeface="Arial" panose="020B0604020202020204" pitchFamily="34" charset="0"/>
                <a:cs typeface="Arial" panose="020B0604020202020204" pitchFamily="34" charset="0"/>
              </a:rPr>
              <a:t> </a:t>
            </a:r>
            <a:r>
              <a:rPr lang="en-US" sz="3200" spc="-5" dirty="0">
                <a:solidFill>
                  <a:srgbClr val="555759"/>
                </a:solidFill>
                <a:latin typeface="Arial" panose="020B0604020202020204" pitchFamily="34" charset="0"/>
                <a:cs typeface="Arial" panose="020B0604020202020204" pitchFamily="34" charset="0"/>
              </a:rPr>
              <a:t>rape</a:t>
            </a:r>
            <a:endParaRPr lang="en-US" sz="3200" dirty="0">
              <a:solidFill>
                <a:srgbClr val="5557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32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1485900"/>
          </a:xfrm>
          <a:custGeom>
            <a:avLst/>
            <a:gdLst/>
            <a:ahLst/>
            <a:cxnLst/>
            <a:rect l="l" t="t" r="r" b="b"/>
            <a:pathLst>
              <a:path w="12189460" h="1485900">
                <a:moveTo>
                  <a:pt x="0" y="1485900"/>
                </a:moveTo>
                <a:lnTo>
                  <a:pt x="12188952" y="1485900"/>
                </a:lnTo>
                <a:lnTo>
                  <a:pt x="12188952" y="0"/>
                </a:lnTo>
                <a:lnTo>
                  <a:pt x="0" y="0"/>
                </a:lnTo>
                <a:lnTo>
                  <a:pt x="0" y="1485900"/>
                </a:lnTo>
                <a:close/>
              </a:path>
            </a:pathLst>
          </a:custGeom>
          <a:solidFill>
            <a:srgbClr val="F2612D"/>
          </a:solidFill>
        </p:spPr>
        <p:txBody>
          <a:bodyPr wrap="square" lIns="0" tIns="0" rIns="0" bIns="0" rtlCol="0"/>
          <a:lstStyle/>
          <a:p>
            <a:endParaRPr/>
          </a:p>
        </p:txBody>
      </p:sp>
      <p:sp>
        <p:nvSpPr>
          <p:cNvPr id="3" name="object 3"/>
          <p:cNvSpPr txBox="1">
            <a:spLocks noGrp="1"/>
          </p:cNvSpPr>
          <p:nvPr>
            <p:ph type="title"/>
          </p:nvPr>
        </p:nvSpPr>
        <p:spPr>
          <a:xfrm>
            <a:off x="0" y="389291"/>
            <a:ext cx="12189460" cy="766877"/>
          </a:xfrm>
          <a:prstGeom prst="rect">
            <a:avLst/>
          </a:prstGeom>
        </p:spPr>
        <p:txBody>
          <a:bodyPr vert="horz" wrap="square" lIns="0" tIns="12700" rIns="0" bIns="0" rtlCol="0" anchor="t">
            <a:spAutoFit/>
          </a:bodyPr>
          <a:lstStyle/>
          <a:p>
            <a:pPr marL="12700" algn="ctr">
              <a:lnSpc>
                <a:spcPct val="100000"/>
              </a:lnSpc>
              <a:spcBef>
                <a:spcPts val="100"/>
              </a:spcBef>
            </a:pPr>
            <a:r>
              <a:rPr lang="en-US" sz="4900" spc="-5" dirty="0">
                <a:solidFill>
                  <a:srgbClr val="FFFFFF"/>
                </a:solidFill>
                <a:latin typeface="Arial" panose="020B0604020202020204" pitchFamily="34" charset="0"/>
                <a:cs typeface="Arial" panose="020B0604020202020204" pitchFamily="34" charset="0"/>
              </a:rPr>
              <a:t>Example #3: Playing Fort</a:t>
            </a:r>
            <a:endParaRPr lang="en-US" sz="49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3515397-CC3C-104D-B607-98158A23EA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998" r="4729" b="1940"/>
          <a:stretch/>
        </p:blipFill>
        <p:spPr>
          <a:xfrm>
            <a:off x="0" y="1485901"/>
            <a:ext cx="4800600" cy="5372100"/>
          </a:xfrm>
          <a:prstGeom prst="rect">
            <a:avLst/>
          </a:prstGeom>
        </p:spPr>
      </p:pic>
      <p:sp>
        <p:nvSpPr>
          <p:cNvPr id="7" name="object 4">
            <a:extLst>
              <a:ext uri="{FF2B5EF4-FFF2-40B4-BE49-F238E27FC236}">
                <a16:creationId xmlns:a16="http://schemas.microsoft.com/office/drawing/2014/main" id="{04249BA5-33F5-4C40-AFF8-A10316817E36}"/>
              </a:ext>
            </a:extLst>
          </p:cNvPr>
          <p:cNvSpPr txBox="1"/>
          <p:nvPr/>
        </p:nvSpPr>
        <p:spPr>
          <a:xfrm>
            <a:off x="5029200" y="2133600"/>
            <a:ext cx="7160260" cy="3231654"/>
          </a:xfrm>
          <a:prstGeom prst="rect">
            <a:avLst/>
          </a:prstGeom>
        </p:spPr>
        <p:txBody>
          <a:bodyPr vert="horz" wrap="square" lIns="0" tIns="12700" rIns="0" bIns="0" rtlCol="0">
            <a:spAutoFit/>
          </a:bodyPr>
          <a:lstStyle/>
          <a:p>
            <a:pPr marL="244475" marR="5080" indent="-244475">
              <a:lnSpc>
                <a:spcPts val="3300"/>
              </a:lnSpc>
              <a:spcBef>
                <a:spcPts val="360"/>
              </a:spcBef>
              <a:buChar char="•"/>
              <a:tabLst>
                <a:tab pos="244475" algn="l"/>
              </a:tabLst>
            </a:pPr>
            <a:r>
              <a:rPr lang="en-US" sz="3200" spc="-75" dirty="0">
                <a:solidFill>
                  <a:schemeClr val="accent5"/>
                </a:solidFill>
                <a:latin typeface="Arial" panose="020B0604020202020204" pitchFamily="34" charset="0"/>
                <a:cs typeface="Arial" panose="020B0604020202020204" pitchFamily="34" charset="0"/>
              </a:rPr>
              <a:t>Two </a:t>
            </a:r>
            <a:r>
              <a:rPr lang="en-US" sz="3200" dirty="0">
                <a:solidFill>
                  <a:schemeClr val="accent5"/>
                </a:solidFill>
                <a:latin typeface="Arial" panose="020B0604020202020204" pitchFamily="34" charset="0"/>
                <a:cs typeface="Arial" panose="020B0604020202020204" pitchFamily="34" charset="0"/>
              </a:rPr>
              <a:t>girls (under </a:t>
            </a:r>
            <a:r>
              <a:rPr lang="en-US" sz="3200" spc="-5" dirty="0">
                <a:solidFill>
                  <a:schemeClr val="accent5"/>
                </a:solidFill>
                <a:latin typeface="Arial" panose="020B0604020202020204" pitchFamily="34" charset="0"/>
                <a:cs typeface="Arial" panose="020B0604020202020204" pitchFamily="34" charset="0"/>
              </a:rPr>
              <a:t>10) made </a:t>
            </a:r>
            <a:r>
              <a:rPr lang="en-US" sz="3200" dirty="0">
                <a:solidFill>
                  <a:schemeClr val="accent5"/>
                </a:solidFill>
                <a:latin typeface="Arial" panose="020B0604020202020204" pitchFamily="34" charset="0"/>
                <a:cs typeface="Arial" panose="020B0604020202020204" pitchFamily="34" charset="0"/>
              </a:rPr>
              <a:t>fort in </a:t>
            </a:r>
            <a:r>
              <a:rPr lang="en-US" sz="3200" spc="-5" dirty="0">
                <a:solidFill>
                  <a:schemeClr val="accent5"/>
                </a:solidFill>
                <a:latin typeface="Arial" panose="020B0604020202020204" pitchFamily="34" charset="0"/>
                <a:cs typeface="Arial" panose="020B0604020202020204" pitchFamily="34" charset="0"/>
              </a:rPr>
              <a:t>childcare</a:t>
            </a:r>
            <a:r>
              <a:rPr lang="en-US" sz="3200" spc="-15" dirty="0">
                <a:solidFill>
                  <a:schemeClr val="accent5"/>
                </a:solidFill>
                <a:latin typeface="Arial" panose="020B0604020202020204" pitchFamily="34" charset="0"/>
                <a:cs typeface="Arial" panose="020B0604020202020204" pitchFamily="34" charset="0"/>
              </a:rPr>
              <a:t> </a:t>
            </a:r>
            <a:r>
              <a:rPr lang="en-US" sz="3200" spc="-5" dirty="0">
                <a:solidFill>
                  <a:schemeClr val="accent5"/>
                </a:solidFill>
                <a:latin typeface="Arial" panose="020B0604020202020204" pitchFamily="34" charset="0"/>
                <a:cs typeface="Arial" panose="020B0604020202020204" pitchFamily="34" charset="0"/>
              </a:rPr>
              <a:t>room</a:t>
            </a:r>
          </a:p>
          <a:p>
            <a:pPr marR="5080">
              <a:lnSpc>
                <a:spcPts val="3300"/>
              </a:lnSpc>
              <a:spcBef>
                <a:spcPts val="360"/>
              </a:spcBef>
              <a:tabLst>
                <a:tab pos="244475" algn="l"/>
              </a:tabLst>
            </a:pPr>
            <a:endParaRPr lang="en-US" sz="2400" spc="-5" dirty="0">
              <a:solidFill>
                <a:schemeClr val="accent5"/>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dirty="0">
                <a:solidFill>
                  <a:schemeClr val="accent5"/>
                </a:solidFill>
                <a:latin typeface="Arial" panose="020B0604020202020204" pitchFamily="34" charset="0"/>
                <a:cs typeface="Arial" panose="020B0604020202020204" pitchFamily="34" charset="0"/>
              </a:rPr>
              <a:t>One took photos</a:t>
            </a:r>
            <a:r>
              <a:rPr lang="en-US" sz="3200" spc="-100" dirty="0">
                <a:solidFill>
                  <a:schemeClr val="accent5"/>
                </a:solidFill>
                <a:latin typeface="Arial" panose="020B0604020202020204" pitchFamily="34" charset="0"/>
                <a:cs typeface="Arial" panose="020B0604020202020204" pitchFamily="34" charset="0"/>
              </a:rPr>
              <a:t> </a:t>
            </a:r>
            <a:r>
              <a:rPr lang="en-US" sz="3200" dirty="0">
                <a:solidFill>
                  <a:schemeClr val="accent5"/>
                </a:solidFill>
                <a:latin typeface="Arial" panose="020B0604020202020204" pitchFamily="34" charset="0"/>
                <a:cs typeface="Arial" panose="020B0604020202020204" pitchFamily="34" charset="0"/>
              </a:rPr>
              <a:t>of </a:t>
            </a:r>
            <a:r>
              <a:rPr lang="en-US" sz="3200" spc="-5" dirty="0">
                <a:solidFill>
                  <a:schemeClr val="accent5"/>
                </a:solidFill>
                <a:latin typeface="Arial" panose="020B0604020202020204" pitchFamily="34" charset="0"/>
                <a:cs typeface="Arial" panose="020B0604020202020204" pitchFamily="34" charset="0"/>
              </a:rPr>
              <a:t>other’s</a:t>
            </a:r>
            <a:r>
              <a:rPr lang="en-US" sz="3200" spc="-15" dirty="0">
                <a:solidFill>
                  <a:schemeClr val="accent5"/>
                </a:solidFill>
                <a:latin typeface="Arial" panose="020B0604020202020204" pitchFamily="34" charset="0"/>
                <a:cs typeface="Arial" panose="020B0604020202020204" pitchFamily="34" charset="0"/>
              </a:rPr>
              <a:t> </a:t>
            </a:r>
            <a:r>
              <a:rPr lang="en-US" sz="3200" dirty="0">
                <a:solidFill>
                  <a:schemeClr val="accent5"/>
                </a:solidFill>
                <a:latin typeface="Arial" panose="020B0604020202020204" pitchFamily="34" charset="0"/>
                <a:cs typeface="Arial" panose="020B0604020202020204" pitchFamily="34" charset="0"/>
              </a:rPr>
              <a:t>genitals</a:t>
            </a:r>
          </a:p>
          <a:p>
            <a:pPr marR="5080">
              <a:lnSpc>
                <a:spcPts val="3300"/>
              </a:lnSpc>
              <a:spcBef>
                <a:spcPts val="360"/>
              </a:spcBef>
              <a:tabLst>
                <a:tab pos="244475" algn="l"/>
              </a:tabLst>
            </a:pPr>
            <a:endParaRPr lang="en-US" sz="2400" spc="-5" dirty="0">
              <a:solidFill>
                <a:schemeClr val="accent5"/>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spc="-5" dirty="0">
                <a:solidFill>
                  <a:schemeClr val="accent5"/>
                </a:solidFill>
                <a:latin typeface="Arial" panose="020B0604020202020204" pitchFamily="34" charset="0"/>
                <a:cs typeface="Arial" panose="020B0604020202020204" pitchFamily="34" charset="0"/>
              </a:rPr>
              <a:t>Allegedly</a:t>
            </a:r>
            <a:r>
              <a:rPr lang="en-US" sz="3200" spc="-95" dirty="0">
                <a:solidFill>
                  <a:schemeClr val="accent5"/>
                </a:solidFill>
                <a:latin typeface="Arial" panose="020B0604020202020204" pitchFamily="34" charset="0"/>
                <a:cs typeface="Arial" panose="020B0604020202020204" pitchFamily="34" charset="0"/>
              </a:rPr>
              <a:t> </a:t>
            </a:r>
            <a:r>
              <a:rPr lang="en-US" sz="3200" dirty="0">
                <a:solidFill>
                  <a:schemeClr val="accent5"/>
                </a:solidFill>
                <a:latin typeface="Arial" panose="020B0604020202020204" pitchFamily="34" charset="0"/>
                <a:cs typeface="Arial" panose="020B0604020202020204" pitchFamily="34" charset="0"/>
              </a:rPr>
              <a:t>digitally penetrated victim</a:t>
            </a:r>
          </a:p>
          <a:p>
            <a:pPr marR="5080">
              <a:lnSpc>
                <a:spcPts val="3300"/>
              </a:lnSpc>
              <a:spcBef>
                <a:spcPts val="360"/>
              </a:spcBef>
              <a:tabLst>
                <a:tab pos="244475" algn="l"/>
              </a:tabLst>
            </a:pPr>
            <a:endParaRPr lang="en-US" sz="32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93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E4B7F-5730-5245-A896-405A0CA3D0B3}"/>
              </a:ext>
            </a:extLst>
          </p:cNvPr>
          <p:cNvSpPr/>
          <p:nvPr/>
        </p:nvSpPr>
        <p:spPr>
          <a:xfrm>
            <a:off x="6096000" y="-4665"/>
            <a:ext cx="6099048" cy="6858000"/>
          </a:xfrm>
          <a:prstGeom prst="rect">
            <a:avLst/>
          </a:prstGeom>
          <a:solidFill>
            <a:srgbClr val="3F5B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6553834" y="762000"/>
            <a:ext cx="4877435" cy="772160"/>
          </a:xfrm>
          <a:prstGeom prst="rect">
            <a:avLst/>
          </a:prstGeom>
        </p:spPr>
        <p:txBody>
          <a:bodyPr vert="horz" wrap="square" lIns="0" tIns="12700" rIns="0" bIns="0" rtlCol="0">
            <a:spAutoFit/>
          </a:bodyPr>
          <a:lstStyle/>
          <a:p>
            <a:pPr marL="12700">
              <a:lnSpc>
                <a:spcPct val="100000"/>
              </a:lnSpc>
              <a:spcBef>
                <a:spcPts val="100"/>
              </a:spcBef>
            </a:pPr>
            <a:r>
              <a:rPr sz="4900" dirty="0">
                <a:solidFill>
                  <a:schemeClr val="bg1"/>
                </a:solidFill>
                <a:latin typeface="Arial" panose="020B0604020202020204" pitchFamily="34" charset="0"/>
                <a:cs typeface="Arial" panose="020B0604020202020204" pitchFamily="34" charset="0"/>
              </a:rPr>
              <a:t>The</a:t>
            </a:r>
            <a:r>
              <a:rPr sz="4900" spc="-270" dirty="0">
                <a:solidFill>
                  <a:schemeClr val="bg1"/>
                </a:solidFill>
                <a:latin typeface="Arial" panose="020B0604020202020204" pitchFamily="34" charset="0"/>
                <a:cs typeface="Arial" panose="020B0604020202020204" pitchFamily="34" charset="0"/>
              </a:rPr>
              <a:t> </a:t>
            </a:r>
            <a:r>
              <a:rPr lang="en-US" sz="4900" spc="-5" dirty="0">
                <a:solidFill>
                  <a:schemeClr val="bg1"/>
                </a:solidFill>
                <a:latin typeface="Arial" panose="020B0604020202020204" pitchFamily="34" charset="0"/>
                <a:cs typeface="Arial" panose="020B0604020202020204" pitchFamily="34" charset="0"/>
              </a:rPr>
              <a:t>Reality</a:t>
            </a:r>
            <a:endParaRPr sz="4900" dirty="0">
              <a:solidFill>
                <a:schemeClr val="bg1"/>
              </a:solidFill>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F7044E7B-CAE4-5648-B770-51D640690AF3}"/>
              </a:ext>
            </a:extLst>
          </p:cNvPr>
          <p:cNvSpPr txBox="1">
            <a:spLocks/>
          </p:cNvSpPr>
          <p:nvPr/>
        </p:nvSpPr>
        <p:spPr>
          <a:xfrm>
            <a:off x="580389" y="762000"/>
            <a:ext cx="4877435" cy="772160"/>
          </a:xfrm>
          <a:prstGeom prst="rect">
            <a:avLst/>
          </a:prstGeom>
        </p:spPr>
        <p:txBody>
          <a:bodyPr vert="horz" wrap="square" lIns="0" tIns="12700" rIns="0" bIns="0" rtlCol="0" anchor="ctr">
            <a:spAutoFit/>
          </a:bodyPr>
          <a:lstStyle>
            <a:lvl1pPr algn="l" defTabSz="609585" rtl="0" eaLnBrk="1" latinLnBrk="0" hangingPunct="1">
              <a:spcBef>
                <a:spcPct val="0"/>
              </a:spcBef>
              <a:buNone/>
              <a:defRPr sz="5867" b="1" i="0" kern="1200">
                <a:solidFill>
                  <a:schemeClr val="tx1"/>
                </a:solidFill>
                <a:latin typeface="Arial Black" panose="020B0604020202020204" pitchFamily="34" charset="0"/>
                <a:ea typeface="+mj-ea"/>
                <a:cs typeface="Arial Black" panose="020B0604020202020204" pitchFamily="34" charset="0"/>
              </a:defRPr>
            </a:lvl1pPr>
          </a:lstStyle>
          <a:p>
            <a:pPr marL="12700">
              <a:spcBef>
                <a:spcPts val="100"/>
              </a:spcBef>
            </a:pPr>
            <a:r>
              <a:rPr lang="en-US" sz="4900" dirty="0">
                <a:solidFill>
                  <a:srgbClr val="F2612C"/>
                </a:solidFill>
                <a:latin typeface="Arial" panose="020B0604020202020204" pitchFamily="34" charset="0"/>
                <a:cs typeface="Arial" panose="020B0604020202020204" pitchFamily="34" charset="0"/>
              </a:rPr>
              <a:t>The</a:t>
            </a:r>
            <a:r>
              <a:rPr lang="en-US" sz="4900" spc="-270" dirty="0">
                <a:solidFill>
                  <a:srgbClr val="F2612C"/>
                </a:solidFill>
                <a:latin typeface="Arial" panose="020B0604020202020204" pitchFamily="34" charset="0"/>
                <a:cs typeface="Arial" panose="020B0604020202020204" pitchFamily="34" charset="0"/>
              </a:rPr>
              <a:t> </a:t>
            </a:r>
            <a:r>
              <a:rPr lang="en-US" sz="4900" spc="-5" dirty="0">
                <a:solidFill>
                  <a:srgbClr val="F2612C"/>
                </a:solidFill>
                <a:latin typeface="Arial" panose="020B0604020202020204" pitchFamily="34" charset="0"/>
                <a:cs typeface="Arial" panose="020B0604020202020204" pitchFamily="34" charset="0"/>
              </a:rPr>
              <a:t>Assumption</a:t>
            </a:r>
            <a:endParaRPr lang="en-US" sz="4900" dirty="0">
              <a:solidFill>
                <a:srgbClr val="F2612C"/>
              </a:solidFill>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AD321973-1F94-C948-96B7-A8DE5A62A909}"/>
              </a:ext>
            </a:extLst>
          </p:cNvPr>
          <p:cNvSpPr txBox="1"/>
          <p:nvPr/>
        </p:nvSpPr>
        <p:spPr>
          <a:xfrm>
            <a:off x="580389" y="1828800"/>
            <a:ext cx="5973445" cy="3064942"/>
          </a:xfrm>
          <a:prstGeom prst="rect">
            <a:avLst/>
          </a:prstGeom>
        </p:spPr>
        <p:txBody>
          <a:bodyPr vert="horz" wrap="square" lIns="0" tIns="12700" rIns="0" bIns="0" rtlCol="0">
            <a:spAutoFit/>
          </a:bodyPr>
          <a:lstStyle/>
          <a:p>
            <a:pPr marL="228600" marR="5080" indent="-219456">
              <a:spcBef>
                <a:spcPts val="100"/>
              </a:spcBef>
              <a:buFont typeface="Arial" panose="020B0604020202020204" pitchFamily="34" charset="0"/>
              <a:buChar char="•"/>
            </a:pPr>
            <a:r>
              <a:rPr lang="en-US" sz="3200" dirty="0">
                <a:solidFill>
                  <a:schemeClr val="accent5"/>
                </a:solidFill>
                <a:latin typeface="Arial" panose="020B0604020202020204" pitchFamily="34" charset="0"/>
                <a:cs typeface="Arial" panose="020B0604020202020204" pitchFamily="34" charset="0"/>
              </a:rPr>
              <a:t>Requires complete privacy</a:t>
            </a:r>
            <a:br>
              <a:rPr lang="en-US" sz="3200" dirty="0">
                <a:solidFill>
                  <a:schemeClr val="accent5"/>
                </a:solidFill>
                <a:latin typeface="Arial" panose="020B0604020202020204" pitchFamily="34" charset="0"/>
                <a:cs typeface="Arial" panose="020B0604020202020204" pitchFamily="34" charset="0"/>
              </a:rPr>
            </a:br>
            <a:endParaRPr lang="en-US" sz="3200" dirty="0">
              <a:solidFill>
                <a:schemeClr val="accent5"/>
              </a:solidFill>
              <a:latin typeface="Arial" panose="020B0604020202020204" pitchFamily="34" charset="0"/>
              <a:cs typeface="Arial" panose="020B0604020202020204" pitchFamily="34" charset="0"/>
            </a:endParaRPr>
          </a:p>
          <a:p>
            <a:pPr marL="228600" marR="5080" indent="-219456">
              <a:spcBef>
                <a:spcPts val="2270"/>
              </a:spcBef>
              <a:buFont typeface="Arial" panose="020B0604020202020204" pitchFamily="34" charset="0"/>
              <a:buChar char="•"/>
            </a:pPr>
            <a:r>
              <a:rPr lang="en-US" sz="3200" dirty="0">
                <a:solidFill>
                  <a:schemeClr val="accent5"/>
                </a:solidFill>
                <a:latin typeface="Arial" panose="020B0604020202020204" pitchFamily="34" charset="0"/>
                <a:cs typeface="Arial" panose="020B0604020202020204" pitchFamily="34" charset="0"/>
              </a:rPr>
              <a:t>If staff or cameras are </a:t>
            </a:r>
            <a:br>
              <a:rPr lang="en-US" sz="3200" dirty="0">
                <a:solidFill>
                  <a:schemeClr val="accent5"/>
                </a:solidFill>
                <a:latin typeface="Arial" panose="020B0604020202020204" pitchFamily="34" charset="0"/>
                <a:cs typeface="Arial" panose="020B0604020202020204" pitchFamily="34" charset="0"/>
              </a:rPr>
            </a:br>
            <a:r>
              <a:rPr lang="en-US" sz="3200" dirty="0">
                <a:solidFill>
                  <a:schemeClr val="accent5"/>
                </a:solidFill>
                <a:latin typeface="Arial" panose="020B0604020202020204" pitchFamily="34" charset="0"/>
                <a:cs typeface="Arial" panose="020B0604020202020204" pitchFamily="34" charset="0"/>
              </a:rPr>
              <a:t>present we are safe</a:t>
            </a:r>
          </a:p>
          <a:p>
            <a:pPr marL="228600" marR="5080" indent="-219456">
              <a:spcBef>
                <a:spcPts val="2270"/>
              </a:spcBef>
              <a:buFont typeface="Arial" panose="020B0604020202020204" pitchFamily="34" charset="0"/>
              <a:buChar char="•"/>
            </a:pPr>
            <a:r>
              <a:rPr lang="en-US" sz="3200" dirty="0">
                <a:solidFill>
                  <a:schemeClr val="accent1"/>
                </a:solidFill>
                <a:latin typeface="Arial" panose="020B0604020202020204" pitchFamily="34" charset="0"/>
                <a:cs typeface="Arial" panose="020B0604020202020204" pitchFamily="34" charset="0"/>
              </a:rPr>
              <a:t>“I would see it and stop it”</a:t>
            </a:r>
          </a:p>
        </p:txBody>
      </p:sp>
      <p:sp>
        <p:nvSpPr>
          <p:cNvPr id="8" name="object 4">
            <a:extLst>
              <a:ext uri="{FF2B5EF4-FFF2-40B4-BE49-F238E27FC236}">
                <a16:creationId xmlns:a16="http://schemas.microsoft.com/office/drawing/2014/main" id="{7235FE04-31CB-F643-91D1-055DB91B72A7}"/>
              </a:ext>
            </a:extLst>
          </p:cNvPr>
          <p:cNvSpPr txBox="1"/>
          <p:nvPr/>
        </p:nvSpPr>
        <p:spPr>
          <a:xfrm>
            <a:off x="6553834" y="1828800"/>
            <a:ext cx="6114415" cy="3577903"/>
          </a:xfrm>
          <a:prstGeom prst="rect">
            <a:avLst/>
          </a:prstGeom>
        </p:spPr>
        <p:txBody>
          <a:bodyPr vert="horz" wrap="square" lIns="0" tIns="45720" rIns="0" bIns="0" rtlCol="0">
            <a:spAutoFit/>
          </a:bodyPr>
          <a:lstStyle/>
          <a:p>
            <a:pPr marL="228600" marR="5080" indent="-219456">
              <a:spcBef>
                <a:spcPts val="2270"/>
              </a:spcBef>
              <a:buClr>
                <a:schemeClr val="bg1"/>
              </a:buClr>
              <a:buFont typeface="Helvetica"/>
              <a:buChar char="•"/>
              <a:tabLst>
                <a:tab pos="244475" algn="l"/>
              </a:tabLst>
            </a:pPr>
            <a:r>
              <a:rPr lang="en-US" sz="3200" spc="-5" dirty="0">
                <a:solidFill>
                  <a:schemeClr val="bg1"/>
                </a:solidFill>
                <a:latin typeface="Arial" panose="020B0604020202020204" pitchFamily="34" charset="0"/>
                <a:cs typeface="Arial" panose="020B0604020202020204" pitchFamily="34" charset="0"/>
              </a:rPr>
              <a:t>Even small lapses in </a:t>
            </a:r>
            <a:br>
              <a:rPr lang="en-US" sz="3200" spc="-5" dirty="0">
                <a:solidFill>
                  <a:schemeClr val="bg1"/>
                </a:solidFill>
                <a:latin typeface="Arial" panose="020B0604020202020204" pitchFamily="34" charset="0"/>
                <a:cs typeface="Arial" panose="020B0604020202020204" pitchFamily="34" charset="0"/>
              </a:rPr>
            </a:br>
            <a:r>
              <a:rPr lang="en-US" sz="3200" spc="-5" dirty="0">
                <a:solidFill>
                  <a:schemeClr val="bg1"/>
                </a:solidFill>
                <a:latin typeface="Arial" panose="020B0604020202020204" pitchFamily="34" charset="0"/>
                <a:cs typeface="Arial" panose="020B0604020202020204" pitchFamily="34" charset="0"/>
              </a:rPr>
              <a:t>supervision are dangerous</a:t>
            </a:r>
            <a:endParaRPr sz="3200" dirty="0">
              <a:solidFill>
                <a:schemeClr val="bg1"/>
              </a:solidFill>
              <a:latin typeface="Arial" panose="020B0604020202020204" pitchFamily="34" charset="0"/>
              <a:cs typeface="Arial" panose="020B0604020202020204" pitchFamily="34" charset="0"/>
            </a:endParaRPr>
          </a:p>
          <a:p>
            <a:pPr marL="228600" marR="269875" indent="-219456">
              <a:spcBef>
                <a:spcPts val="2270"/>
              </a:spcBef>
              <a:buClr>
                <a:schemeClr val="bg1"/>
              </a:buClr>
              <a:buFont typeface="Helvetica"/>
              <a:buChar char="•"/>
              <a:tabLst>
                <a:tab pos="244475" algn="l"/>
              </a:tabLst>
            </a:pPr>
            <a:r>
              <a:rPr sz="3200" dirty="0">
                <a:solidFill>
                  <a:schemeClr val="bg1"/>
                </a:solidFill>
                <a:latin typeface="Arial" panose="020B0604020202020204" pitchFamily="34" charset="0"/>
                <a:cs typeface="Arial" panose="020B0604020202020204" pitchFamily="34" charset="0"/>
              </a:rPr>
              <a:t>	</a:t>
            </a:r>
            <a:r>
              <a:rPr lang="en-US" sz="3200" spc="-5" dirty="0">
                <a:solidFill>
                  <a:schemeClr val="bg1"/>
                </a:solidFill>
                <a:latin typeface="Arial" panose="020B0604020202020204" pitchFamily="34" charset="0"/>
                <a:cs typeface="Arial" panose="020B0604020202020204" pitchFamily="34" charset="0"/>
              </a:rPr>
              <a:t>Youth are good at not</a:t>
            </a:r>
            <a:br>
              <a:rPr lang="en-US" sz="3200" spc="-5" dirty="0">
                <a:solidFill>
                  <a:schemeClr val="bg1"/>
                </a:solidFill>
                <a:latin typeface="Arial" panose="020B0604020202020204" pitchFamily="34" charset="0"/>
                <a:cs typeface="Arial" panose="020B0604020202020204" pitchFamily="34" charset="0"/>
              </a:rPr>
            </a:br>
            <a:r>
              <a:rPr lang="en-US" sz="3200" spc="-5" dirty="0">
                <a:solidFill>
                  <a:schemeClr val="bg1"/>
                </a:solidFill>
                <a:latin typeface="Arial" panose="020B0604020202020204" pitchFamily="34" charset="0"/>
                <a:cs typeface="Arial" panose="020B0604020202020204" pitchFamily="34" charset="0"/>
              </a:rPr>
              <a:t>being detected</a:t>
            </a:r>
            <a:endParaRPr sz="3200" dirty="0">
              <a:solidFill>
                <a:schemeClr val="bg1"/>
              </a:solidFill>
              <a:latin typeface="Arial" panose="020B0604020202020204" pitchFamily="34" charset="0"/>
              <a:cs typeface="Arial" panose="020B0604020202020204" pitchFamily="34" charset="0"/>
            </a:endParaRPr>
          </a:p>
          <a:p>
            <a:pPr marL="228600" indent="-219456">
              <a:lnSpc>
                <a:spcPct val="100000"/>
              </a:lnSpc>
              <a:spcBef>
                <a:spcPts val="2270"/>
              </a:spcBef>
              <a:buChar char="•"/>
              <a:tabLst>
                <a:tab pos="244475" algn="l"/>
              </a:tabLst>
            </a:pPr>
            <a:r>
              <a:rPr lang="en-US" sz="3200" dirty="0">
                <a:solidFill>
                  <a:schemeClr val="accent1"/>
                </a:solidFill>
                <a:latin typeface="Arial" panose="020B0604020202020204" pitchFamily="34" charset="0"/>
                <a:cs typeface="Arial" panose="020B0604020202020204" pitchFamily="34" charset="0"/>
              </a:rPr>
              <a:t>It can even happen</a:t>
            </a:r>
            <a:br>
              <a:rPr lang="en-US" sz="3200" dirty="0">
                <a:solidFill>
                  <a:schemeClr val="accent1"/>
                </a:solidFill>
                <a:latin typeface="Arial" panose="020B0604020202020204" pitchFamily="34" charset="0"/>
                <a:cs typeface="Arial" panose="020B0604020202020204" pitchFamily="34" charset="0"/>
              </a:rPr>
            </a:br>
            <a:r>
              <a:rPr lang="en-US" sz="3200" dirty="0">
                <a:solidFill>
                  <a:schemeClr val="accent1"/>
                </a:solidFill>
                <a:latin typeface="Arial" panose="020B0604020202020204" pitchFamily="34" charset="0"/>
                <a:cs typeface="Arial" panose="020B0604020202020204" pitchFamily="34" charset="0"/>
              </a:rPr>
              <a:t>in full view</a:t>
            </a:r>
          </a:p>
        </p:txBody>
      </p:sp>
    </p:spTree>
    <p:extLst>
      <p:ext uri="{BB962C8B-B14F-4D97-AF65-F5344CB8AC3E}">
        <p14:creationId xmlns:p14="http://schemas.microsoft.com/office/powerpoint/2010/main" val="416690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a:xfrm>
            <a:off x="381000" y="334962"/>
            <a:ext cx="11353800" cy="1143000"/>
          </a:xfrm>
        </p:spPr>
        <p:txBody>
          <a:bodyPr>
            <a:noAutofit/>
          </a:bodyPr>
          <a:lstStyle/>
          <a:p>
            <a:r>
              <a:rPr lang="en-US" sz="4800" dirty="0">
                <a:solidFill>
                  <a:schemeClr val="accent1"/>
                </a:solidFill>
              </a:rPr>
              <a:t>Where and when does it happen?</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566853" y="1905000"/>
            <a:ext cx="10677293" cy="4525963"/>
          </a:xfrm>
        </p:spPr>
        <p:txBody>
          <a:bodyPr>
            <a:normAutofit/>
          </a:bodyPr>
          <a:lstStyle/>
          <a:p>
            <a:r>
              <a:rPr lang="en-US" sz="3400" b="1" dirty="0"/>
              <a:t>Private locations: </a:t>
            </a:r>
            <a:r>
              <a:rPr lang="en-US" sz="3400" dirty="0"/>
              <a:t>Bathrooms, locker rooms, cabins</a:t>
            </a:r>
            <a:br>
              <a:rPr lang="en-US" sz="3400" dirty="0"/>
            </a:br>
            <a:endParaRPr lang="en-US" sz="3400" dirty="0"/>
          </a:p>
          <a:p>
            <a:r>
              <a:rPr lang="en-US" sz="3400" b="1" dirty="0"/>
              <a:t>Obstructions: </a:t>
            </a:r>
            <a:r>
              <a:rPr lang="en-US" sz="3400" dirty="0"/>
              <a:t>Playground structures, closets, </a:t>
            </a:r>
            <a:br>
              <a:rPr lang="en-US" sz="3400" dirty="0"/>
            </a:br>
            <a:r>
              <a:rPr lang="en-US" sz="3400" dirty="0"/>
              <a:t>bus seats, underwater</a:t>
            </a:r>
            <a:br>
              <a:rPr lang="en-US" sz="3400" dirty="0"/>
            </a:br>
            <a:endParaRPr lang="en-US" sz="3400" b="1" dirty="0"/>
          </a:p>
          <a:p>
            <a:r>
              <a:rPr lang="en-US" sz="3400" b="1" dirty="0"/>
              <a:t>Transition times: </a:t>
            </a:r>
            <a:r>
              <a:rPr lang="en-US" sz="3400" dirty="0"/>
              <a:t>Transportation, sign-in/sign-out,</a:t>
            </a:r>
            <a:br>
              <a:rPr lang="en-US" sz="3400" dirty="0"/>
            </a:br>
            <a:r>
              <a:rPr lang="en-US" sz="3400" dirty="0"/>
              <a:t>beginning/end of day</a:t>
            </a:r>
          </a:p>
          <a:p>
            <a:pPr marL="0" indent="0">
              <a:buNone/>
            </a:pPr>
            <a:endParaRPr lang="en-US" sz="3733" dirty="0"/>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79448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184140" y="1676400"/>
            <a:ext cx="5941060" cy="3706143"/>
          </a:xfrm>
          <a:prstGeom prst="rect">
            <a:avLst/>
          </a:prstGeom>
        </p:spPr>
        <p:txBody>
          <a:bodyPr vert="horz" wrap="square" lIns="0" tIns="12700" rIns="0" bIns="0" rtlCol="0">
            <a:spAutoFit/>
          </a:bodyPr>
          <a:lstStyle/>
          <a:p>
            <a:pPr marL="244475" marR="5080" indent="-244475">
              <a:lnSpc>
                <a:spcPts val="3300"/>
              </a:lnSpc>
              <a:spcBef>
                <a:spcPts val="360"/>
              </a:spcBef>
              <a:buChar char="•"/>
              <a:tabLst>
                <a:tab pos="244475" algn="l"/>
              </a:tabLst>
            </a:pPr>
            <a:r>
              <a:rPr lang="en-US" sz="3200" spc="-75" dirty="0">
                <a:solidFill>
                  <a:schemeClr val="accent5"/>
                </a:solidFill>
                <a:latin typeface="Arial" panose="020B0604020202020204" pitchFamily="34" charset="0"/>
                <a:cs typeface="Arial" panose="020B0604020202020204" pitchFamily="34" charset="0"/>
              </a:rPr>
              <a:t>Any obstruction creates ‘privacy’</a:t>
            </a:r>
          </a:p>
          <a:p>
            <a:pPr marL="244475" marR="5080" indent="-244475">
              <a:lnSpc>
                <a:spcPts val="3300"/>
              </a:lnSpc>
              <a:spcBef>
                <a:spcPts val="360"/>
              </a:spcBef>
              <a:buChar char="•"/>
              <a:tabLst>
                <a:tab pos="244475" algn="l"/>
              </a:tabLst>
            </a:pPr>
            <a:endParaRPr lang="en-US" sz="3200" spc="-75" dirty="0">
              <a:solidFill>
                <a:schemeClr val="accent5"/>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dirty="0">
                <a:solidFill>
                  <a:schemeClr val="accent5"/>
                </a:solidFill>
                <a:latin typeface="Arial" panose="020B0604020202020204" pitchFamily="34" charset="0"/>
                <a:cs typeface="Arial" panose="020B0604020202020204" pitchFamily="34" charset="0"/>
              </a:rPr>
              <a:t>Towels, bus seats, furniture</a:t>
            </a:r>
            <a:br>
              <a:rPr lang="en-US" sz="3200" dirty="0">
                <a:solidFill>
                  <a:schemeClr val="accent5"/>
                </a:solidFill>
                <a:latin typeface="Arial" panose="020B0604020202020204" pitchFamily="34" charset="0"/>
                <a:cs typeface="Arial" panose="020B0604020202020204" pitchFamily="34" charset="0"/>
              </a:rPr>
            </a:br>
            <a:r>
              <a:rPr lang="en-US" sz="3200" dirty="0">
                <a:solidFill>
                  <a:schemeClr val="accent5"/>
                </a:solidFill>
                <a:latin typeface="Arial" panose="020B0604020202020204" pitchFamily="34" charset="0"/>
                <a:cs typeface="Arial" panose="020B0604020202020204" pitchFamily="34" charset="0"/>
              </a:rPr>
              <a:t>all create risk</a:t>
            </a:r>
          </a:p>
          <a:p>
            <a:pPr marR="5080">
              <a:lnSpc>
                <a:spcPts val="3300"/>
              </a:lnSpc>
              <a:spcBef>
                <a:spcPts val="360"/>
              </a:spcBef>
              <a:tabLst>
                <a:tab pos="244475" algn="l"/>
              </a:tabLst>
            </a:pPr>
            <a:endParaRPr lang="en-US" sz="3200" dirty="0">
              <a:solidFill>
                <a:schemeClr val="accent5"/>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spc="-5" dirty="0">
                <a:solidFill>
                  <a:schemeClr val="accent5"/>
                </a:solidFill>
                <a:latin typeface="Arial" panose="020B0604020202020204" pitchFamily="34" charset="0"/>
                <a:cs typeface="Arial" panose="020B0604020202020204" pitchFamily="34" charset="0"/>
              </a:rPr>
              <a:t>Abuse happens on camera</a:t>
            </a:r>
          </a:p>
          <a:p>
            <a:pPr marL="244475" marR="5080" indent="-244475">
              <a:lnSpc>
                <a:spcPts val="3300"/>
              </a:lnSpc>
              <a:spcBef>
                <a:spcPts val="360"/>
              </a:spcBef>
              <a:buChar char="•"/>
              <a:tabLst>
                <a:tab pos="244475" algn="l"/>
              </a:tabLst>
            </a:pPr>
            <a:endParaRPr lang="en-US" sz="3200" spc="-5" dirty="0">
              <a:solidFill>
                <a:schemeClr val="accent5"/>
              </a:solidFill>
              <a:latin typeface="Arial" panose="020B0604020202020204" pitchFamily="34" charset="0"/>
              <a:cs typeface="Arial" panose="020B0604020202020204" pitchFamily="34" charset="0"/>
            </a:endParaRPr>
          </a:p>
          <a:p>
            <a:pPr marL="244475" marR="5080" indent="-244475">
              <a:lnSpc>
                <a:spcPts val="3300"/>
              </a:lnSpc>
              <a:spcBef>
                <a:spcPts val="360"/>
              </a:spcBef>
              <a:buChar char="•"/>
              <a:tabLst>
                <a:tab pos="244475" algn="l"/>
              </a:tabLst>
            </a:pPr>
            <a:r>
              <a:rPr lang="en-US" sz="3200" spc="-5" dirty="0">
                <a:solidFill>
                  <a:schemeClr val="accent5"/>
                </a:solidFill>
                <a:latin typeface="Arial" panose="020B0604020202020204" pitchFamily="34" charset="0"/>
                <a:cs typeface="Arial" panose="020B0604020202020204" pitchFamily="34" charset="0"/>
              </a:rPr>
              <a:t>Abuse happens w/ staff present</a:t>
            </a:r>
            <a:endParaRPr lang="en-US" sz="3200" dirty="0">
              <a:solidFill>
                <a:schemeClr val="accent5"/>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45DC32E-3559-814A-91B6-8C9FC614026D}"/>
              </a:ext>
            </a:extLst>
          </p:cNvPr>
          <p:cNvSpPr txBox="1">
            <a:spLocks/>
          </p:cNvSpPr>
          <p:nvPr/>
        </p:nvSpPr>
        <p:spPr>
          <a:xfrm>
            <a:off x="5181600" y="334962"/>
            <a:ext cx="6553200" cy="1143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5867" b="1" i="0" kern="1200">
                <a:solidFill>
                  <a:schemeClr val="tx1"/>
                </a:solidFill>
                <a:latin typeface="Arial Black" panose="020B0604020202020204" pitchFamily="34" charset="0"/>
                <a:ea typeface="+mj-ea"/>
                <a:cs typeface="Arial Black" panose="020B0604020202020204" pitchFamily="34" charset="0"/>
              </a:defRPr>
            </a:lvl1pPr>
          </a:lstStyle>
          <a:p>
            <a:r>
              <a:rPr lang="en-US" sz="4800" dirty="0">
                <a:solidFill>
                  <a:schemeClr val="accent1"/>
                </a:solidFill>
              </a:rPr>
              <a:t>Nowhere is ‘safe’</a:t>
            </a:r>
          </a:p>
        </p:txBody>
      </p:sp>
      <p:pic>
        <p:nvPicPr>
          <p:cNvPr id="7" name="Picture 6">
            <a:extLst>
              <a:ext uri="{FF2B5EF4-FFF2-40B4-BE49-F238E27FC236}">
                <a16:creationId xmlns:a16="http://schemas.microsoft.com/office/drawing/2014/main" id="{AED24706-3C3E-4346-AE91-9194E2C38F98}"/>
              </a:ext>
            </a:extLst>
          </p:cNvPr>
          <p:cNvPicPr>
            <a:picLocks noChangeAspect="1"/>
          </p:cNvPicPr>
          <p:nvPr/>
        </p:nvPicPr>
        <p:blipFill>
          <a:blip r:embed="rId3"/>
          <a:stretch>
            <a:fillRect/>
          </a:stretch>
        </p:blipFill>
        <p:spPr>
          <a:xfrm>
            <a:off x="762000" y="1370836"/>
            <a:ext cx="3530373" cy="4116327"/>
          </a:xfrm>
          <a:prstGeom prst="rect">
            <a:avLst/>
          </a:prstGeom>
        </p:spPr>
      </p:pic>
    </p:spTree>
    <p:extLst>
      <p:ext uri="{BB962C8B-B14F-4D97-AF65-F5344CB8AC3E}">
        <p14:creationId xmlns:p14="http://schemas.microsoft.com/office/powerpoint/2010/main" val="135493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3F5B58"/>
          </a:solidFill>
        </p:spPr>
        <p:txBody>
          <a:bodyPr wrap="square" lIns="0" tIns="0" rIns="0" bIns="0" rtlCol="0"/>
          <a:lstStyle/>
          <a:p>
            <a:endParaRPr/>
          </a:p>
        </p:txBody>
      </p:sp>
      <p:sp>
        <p:nvSpPr>
          <p:cNvPr id="4" name="object 4"/>
          <p:cNvSpPr txBox="1"/>
          <p:nvPr/>
        </p:nvSpPr>
        <p:spPr>
          <a:xfrm>
            <a:off x="1644650" y="2291509"/>
            <a:ext cx="8902700" cy="2274982"/>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rgbClr val="FFFFFF"/>
                </a:solidFill>
                <a:latin typeface="Arial Black" panose="020B0604020202020204" pitchFamily="34" charset="0"/>
                <a:cs typeface="Arial Black" panose="020B0604020202020204" pitchFamily="34" charset="0"/>
              </a:rPr>
              <a:t>We can create a </a:t>
            </a:r>
            <a:r>
              <a:rPr lang="en-US" sz="4900" b="1" dirty="0">
                <a:solidFill>
                  <a:srgbClr val="F2612C"/>
                </a:solidFill>
                <a:latin typeface="Arial Black" panose="020B0604020202020204" pitchFamily="34" charset="0"/>
                <a:cs typeface="Arial Black" panose="020B0604020202020204" pitchFamily="34" charset="0"/>
              </a:rPr>
              <a:t>safe environment </a:t>
            </a:r>
            <a:r>
              <a:rPr lang="en-US" sz="4900" b="1" dirty="0">
                <a:solidFill>
                  <a:srgbClr val="FFFFFF"/>
                </a:solidFill>
                <a:latin typeface="Arial Black" panose="020B0604020202020204" pitchFamily="34" charset="0"/>
                <a:cs typeface="Arial Black" panose="020B0604020202020204" pitchFamily="34" charset="0"/>
              </a:rPr>
              <a:t>where abuse cannot happen.</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36138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a:xfrm>
            <a:off x="381000" y="334962"/>
            <a:ext cx="11353800" cy="1143000"/>
          </a:xfrm>
        </p:spPr>
        <p:txBody>
          <a:bodyPr>
            <a:noAutofit/>
          </a:bodyPr>
          <a:lstStyle/>
          <a:p>
            <a:r>
              <a:rPr lang="en-US" sz="4800" dirty="0">
                <a:solidFill>
                  <a:schemeClr val="accent1"/>
                </a:solidFill>
              </a:rPr>
              <a:t>Engage Actively With Youth</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566853" y="1905000"/>
            <a:ext cx="10677293" cy="4525963"/>
          </a:xfrm>
        </p:spPr>
        <p:txBody>
          <a:bodyPr>
            <a:normAutofit/>
          </a:bodyPr>
          <a:lstStyle/>
          <a:p>
            <a:r>
              <a:rPr lang="en-US" sz="3200" dirty="0"/>
              <a:t>Know your youth</a:t>
            </a:r>
          </a:p>
          <a:p>
            <a:r>
              <a:rPr lang="en-US" sz="3200" dirty="0"/>
              <a:t>Be curious, ask them how they are</a:t>
            </a:r>
          </a:p>
          <a:p>
            <a:r>
              <a:rPr lang="en-US" sz="3200" dirty="0"/>
              <a:t>Participate in activities—don’t just ‘watch’</a:t>
            </a:r>
          </a:p>
          <a:p>
            <a:r>
              <a:rPr lang="en-US" sz="3200" dirty="0"/>
              <a:t>Pay attention to changes in demeanor</a:t>
            </a:r>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68797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a:xfrm>
            <a:off x="381000" y="334962"/>
            <a:ext cx="11353800" cy="1143000"/>
          </a:xfrm>
        </p:spPr>
        <p:txBody>
          <a:bodyPr>
            <a:noAutofit/>
          </a:bodyPr>
          <a:lstStyle/>
          <a:p>
            <a:r>
              <a:rPr lang="en-US" sz="4800" dirty="0">
                <a:solidFill>
                  <a:schemeClr val="accent1"/>
                </a:solidFill>
              </a:rPr>
              <a:t>Prevent Risky Situations</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566853" y="1905000"/>
            <a:ext cx="10677293" cy="4525963"/>
          </a:xfrm>
        </p:spPr>
        <p:txBody>
          <a:bodyPr>
            <a:normAutofit/>
          </a:bodyPr>
          <a:lstStyle/>
          <a:p>
            <a:r>
              <a:rPr lang="en-US" sz="3200" dirty="0"/>
              <a:t>Be aware of personality types or conflict</a:t>
            </a:r>
          </a:p>
          <a:p>
            <a:r>
              <a:rPr lang="en-US" sz="3200" dirty="0"/>
              <a:t>Plan groups to avoid power imbalance</a:t>
            </a:r>
          </a:p>
          <a:p>
            <a:r>
              <a:rPr lang="en-US" sz="3200" dirty="0"/>
              <a:t>Follow supervision protocols</a:t>
            </a:r>
          </a:p>
          <a:p>
            <a:r>
              <a:rPr lang="en-US" sz="3200" dirty="0"/>
              <a:t>Do not allow alone time</a:t>
            </a:r>
          </a:p>
          <a:p>
            <a:r>
              <a:rPr lang="en-US" sz="3200" dirty="0"/>
              <a:t>Model healthy behaviors </a:t>
            </a:r>
            <a:br>
              <a:rPr lang="en-US" sz="3200" dirty="0"/>
            </a:br>
            <a:r>
              <a:rPr lang="en-US" sz="3200" dirty="0"/>
              <a:t>(e.g. no teasing, favoritism or bad language)</a:t>
            </a:r>
          </a:p>
          <a:p>
            <a:endParaRPr lang="en-US" sz="3200" dirty="0"/>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75538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p:txBody>
          <a:bodyPr/>
          <a:lstStyle/>
          <a:p>
            <a:r>
              <a:rPr lang="en-US" dirty="0">
                <a:solidFill>
                  <a:schemeClr val="accent1"/>
                </a:solidFill>
              </a:rPr>
              <a:t>What You Will Learn </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600307" y="1676400"/>
            <a:ext cx="10677293" cy="4525963"/>
          </a:xfrm>
        </p:spPr>
        <p:txBody>
          <a:bodyPr>
            <a:normAutofit/>
          </a:bodyPr>
          <a:lstStyle/>
          <a:p>
            <a:r>
              <a:rPr lang="en-US" sz="3200" dirty="0"/>
              <a:t>Where and how does it happen?</a:t>
            </a:r>
          </a:p>
          <a:p>
            <a:r>
              <a:rPr lang="en-US" sz="3200" dirty="0"/>
              <a:t>How can I prevent it?</a:t>
            </a:r>
          </a:p>
          <a:p>
            <a:r>
              <a:rPr lang="en-US" sz="3200" dirty="0"/>
              <a:t>How should I respond to it?</a:t>
            </a:r>
          </a:p>
          <a:p>
            <a:endParaRPr lang="en-US" sz="3200" dirty="0"/>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69330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a:xfrm>
            <a:off x="381000" y="334962"/>
            <a:ext cx="11353800" cy="1143000"/>
          </a:xfrm>
        </p:spPr>
        <p:txBody>
          <a:bodyPr>
            <a:noAutofit/>
          </a:bodyPr>
          <a:lstStyle/>
          <a:p>
            <a:r>
              <a:rPr lang="en-US" sz="4800" dirty="0">
                <a:solidFill>
                  <a:schemeClr val="accent1"/>
                </a:solidFill>
              </a:rPr>
              <a:t>Identify Red-Flag Behaviors</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566853" y="1905000"/>
            <a:ext cx="10677293" cy="4525963"/>
          </a:xfrm>
        </p:spPr>
        <p:txBody>
          <a:bodyPr>
            <a:normAutofit/>
          </a:bodyPr>
          <a:lstStyle/>
          <a:p>
            <a:r>
              <a:rPr lang="en-US" sz="3200" dirty="0"/>
              <a:t>Physical aggression or bullying</a:t>
            </a:r>
          </a:p>
          <a:p>
            <a:r>
              <a:rPr lang="en-US" sz="3200" dirty="0"/>
              <a:t>Sexualized language or behavior</a:t>
            </a:r>
          </a:p>
          <a:p>
            <a:r>
              <a:rPr lang="en-US" sz="3200" dirty="0"/>
              <a:t>Inappropriate touch</a:t>
            </a:r>
          </a:p>
          <a:p>
            <a:r>
              <a:rPr lang="en-US" sz="3200" dirty="0"/>
              <a:t>Youth sneaking off/seeking privacy</a:t>
            </a:r>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39831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a:xfrm>
            <a:off x="381000" y="334962"/>
            <a:ext cx="11353800" cy="1143000"/>
          </a:xfrm>
        </p:spPr>
        <p:txBody>
          <a:bodyPr>
            <a:noAutofit/>
          </a:bodyPr>
          <a:lstStyle/>
          <a:p>
            <a:r>
              <a:rPr lang="en-US" sz="4800" dirty="0">
                <a:solidFill>
                  <a:schemeClr val="accent1"/>
                </a:solidFill>
              </a:rPr>
              <a:t>Stop Conflict Before it Escalates</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566853" y="1905000"/>
            <a:ext cx="10677293" cy="4525963"/>
          </a:xfrm>
        </p:spPr>
        <p:txBody>
          <a:bodyPr>
            <a:normAutofit/>
          </a:bodyPr>
          <a:lstStyle/>
          <a:p>
            <a:r>
              <a:rPr lang="en-US" sz="3200" dirty="0"/>
              <a:t>Separate youth in conflict</a:t>
            </a:r>
          </a:p>
          <a:p>
            <a:r>
              <a:rPr lang="en-US" sz="3200" dirty="0"/>
              <a:t>Address teasing before it becomes bullying</a:t>
            </a:r>
          </a:p>
          <a:p>
            <a:r>
              <a:rPr lang="en-US" sz="3200" dirty="0"/>
              <a:t>Actively follow up with victims</a:t>
            </a:r>
          </a:p>
          <a:p>
            <a:r>
              <a:rPr lang="en-US" sz="3200" dirty="0"/>
              <a:t>Report concerns to supervisors </a:t>
            </a:r>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25005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3F5B58"/>
          </a:solidFill>
        </p:spPr>
        <p:txBody>
          <a:bodyPr wrap="square" lIns="0" tIns="0" rIns="0" bIns="0" rtlCol="0"/>
          <a:lstStyle/>
          <a:p>
            <a:endParaRPr/>
          </a:p>
        </p:txBody>
      </p:sp>
      <p:sp>
        <p:nvSpPr>
          <p:cNvPr id="4" name="object 4"/>
          <p:cNvSpPr txBox="1"/>
          <p:nvPr/>
        </p:nvSpPr>
        <p:spPr>
          <a:xfrm>
            <a:off x="2216150" y="2291509"/>
            <a:ext cx="7759700" cy="2274982"/>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rgbClr val="FFFFFF"/>
                </a:solidFill>
                <a:latin typeface="Arial Black" panose="020B0604020202020204" pitchFamily="34" charset="0"/>
                <a:cs typeface="Arial Black" panose="020B0604020202020204" pitchFamily="34" charset="0"/>
              </a:rPr>
              <a:t>When we are </a:t>
            </a:r>
            <a:r>
              <a:rPr lang="en-US" sz="4900" b="1" dirty="0">
                <a:solidFill>
                  <a:srgbClr val="F2612C"/>
                </a:solidFill>
                <a:latin typeface="Arial Black" panose="020B0604020202020204" pitchFamily="34" charset="0"/>
                <a:cs typeface="Arial Black" panose="020B0604020202020204" pitchFamily="34" charset="0"/>
              </a:rPr>
              <a:t>ready</a:t>
            </a:r>
            <a:r>
              <a:rPr lang="en-US" sz="4900" b="1" dirty="0">
                <a:solidFill>
                  <a:srgbClr val="FFFFFF"/>
                </a:solidFill>
                <a:latin typeface="Arial Black" panose="020B0604020202020204" pitchFamily="34" charset="0"/>
                <a:cs typeface="Arial Black" panose="020B0604020202020204" pitchFamily="34" charset="0"/>
              </a:rPr>
              <a:t> </a:t>
            </a:r>
            <a:r>
              <a:rPr lang="en-US" sz="4900" b="1" dirty="0">
                <a:solidFill>
                  <a:schemeClr val="accent1"/>
                </a:solidFill>
                <a:latin typeface="Arial Black" panose="020B0604020202020204" pitchFamily="34" charset="0"/>
                <a:cs typeface="Arial Black" panose="020B0604020202020204" pitchFamily="34" charset="0"/>
              </a:rPr>
              <a:t>to respond</a:t>
            </a:r>
            <a:r>
              <a:rPr lang="en-US" sz="4900" b="1" dirty="0">
                <a:solidFill>
                  <a:schemeClr val="bg1"/>
                </a:solidFill>
                <a:latin typeface="Arial Black" panose="020B0604020202020204" pitchFamily="34" charset="0"/>
                <a:cs typeface="Arial Black" panose="020B0604020202020204" pitchFamily="34" charset="0"/>
              </a:rPr>
              <a:t>, we become a lifeline for youth</a:t>
            </a:r>
            <a:r>
              <a:rPr lang="en-US" sz="4900" b="1" dirty="0">
                <a:solidFill>
                  <a:srgbClr val="FFFFFF"/>
                </a:solidFill>
                <a:latin typeface="Arial Black" panose="020B0604020202020204" pitchFamily="34" charset="0"/>
                <a:cs typeface="Arial Black" panose="020B0604020202020204" pitchFamily="34" charset="0"/>
              </a:rPr>
              <a:t>.</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641310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a:xfrm>
            <a:off x="381000" y="334962"/>
            <a:ext cx="11353800" cy="1143000"/>
          </a:xfrm>
        </p:spPr>
        <p:txBody>
          <a:bodyPr>
            <a:noAutofit/>
          </a:bodyPr>
          <a:lstStyle/>
          <a:p>
            <a:r>
              <a:rPr lang="en-US" sz="4800" dirty="0">
                <a:solidFill>
                  <a:schemeClr val="accent1"/>
                </a:solidFill>
              </a:rPr>
              <a:t>How do you respond to abuse?</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566853" y="1905000"/>
            <a:ext cx="10677293" cy="4525963"/>
          </a:xfrm>
        </p:spPr>
        <p:txBody>
          <a:bodyPr>
            <a:normAutofit/>
          </a:bodyPr>
          <a:lstStyle/>
          <a:p>
            <a:r>
              <a:rPr lang="en-US" sz="3200" dirty="0"/>
              <a:t>Separate youth</a:t>
            </a:r>
          </a:p>
          <a:p>
            <a:r>
              <a:rPr lang="en-US" sz="3200" dirty="0"/>
              <a:t>Say:</a:t>
            </a:r>
          </a:p>
          <a:p>
            <a:pPr lvl="1">
              <a:buFont typeface="Arial" panose="020B0604020202020204" pitchFamily="34" charset="0"/>
              <a:buChar char="•"/>
            </a:pPr>
            <a:r>
              <a:rPr lang="en-US" sz="2866" dirty="0"/>
              <a:t>“I believe you.”</a:t>
            </a:r>
          </a:p>
          <a:p>
            <a:pPr lvl="1">
              <a:buFont typeface="Arial" panose="020B0604020202020204" pitchFamily="34" charset="0"/>
              <a:buChar char="•"/>
            </a:pPr>
            <a:r>
              <a:rPr lang="en-US" sz="2866" dirty="0"/>
              <a:t>“I will help you.”</a:t>
            </a:r>
          </a:p>
          <a:p>
            <a:pPr lvl="1">
              <a:buFont typeface="Arial" panose="020B0604020202020204" pitchFamily="34" charset="0"/>
              <a:buChar char="•"/>
            </a:pPr>
            <a:r>
              <a:rPr lang="en-US" sz="2866" dirty="0"/>
              <a:t>“It’s not your fault.”</a:t>
            </a:r>
            <a:endParaRPr lang="en-US" sz="3400" dirty="0"/>
          </a:p>
          <a:p>
            <a:r>
              <a:rPr lang="en-US" sz="3200" dirty="0"/>
              <a:t>Report to your supervisor immediately</a:t>
            </a:r>
          </a:p>
          <a:p>
            <a:r>
              <a:rPr lang="en-US" sz="3200" dirty="0"/>
              <a:t>Follow mandated reporter laws</a:t>
            </a:r>
            <a:endParaRPr lang="en-US" sz="2800" dirty="0"/>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2128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3F5B58"/>
          </a:solidFill>
        </p:spPr>
        <p:txBody>
          <a:bodyPr wrap="square" lIns="0" tIns="0" rIns="0" bIns="0" rtlCol="0"/>
          <a:lstStyle/>
          <a:p>
            <a:endParaRPr/>
          </a:p>
        </p:txBody>
      </p:sp>
      <p:sp>
        <p:nvSpPr>
          <p:cNvPr id="4" name="object 4"/>
          <p:cNvSpPr txBox="1"/>
          <p:nvPr/>
        </p:nvSpPr>
        <p:spPr>
          <a:xfrm>
            <a:off x="2635250" y="2668535"/>
            <a:ext cx="6921500" cy="1520929"/>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rgbClr val="FFFFFF"/>
                </a:solidFill>
                <a:latin typeface="Arial Black" panose="020B0604020202020204" pitchFamily="34" charset="0"/>
                <a:cs typeface="Arial Black" panose="020B0604020202020204" pitchFamily="34" charset="0"/>
              </a:rPr>
              <a:t>We must have </a:t>
            </a:r>
            <a:r>
              <a:rPr lang="en-US" sz="4900" b="1" dirty="0">
                <a:solidFill>
                  <a:srgbClr val="F2612C"/>
                </a:solidFill>
                <a:latin typeface="Arial Black" panose="020B0604020202020204" pitchFamily="34" charset="0"/>
                <a:cs typeface="Arial Black" panose="020B0604020202020204" pitchFamily="34" charset="0"/>
              </a:rPr>
              <a:t>zero tolerance </a:t>
            </a:r>
            <a:r>
              <a:rPr lang="en-US" sz="4900" b="1" dirty="0">
                <a:solidFill>
                  <a:srgbClr val="FFFFFF"/>
                </a:solidFill>
                <a:latin typeface="Arial Black" panose="020B0604020202020204" pitchFamily="34" charset="0"/>
                <a:cs typeface="Arial Black" panose="020B0604020202020204" pitchFamily="34" charset="0"/>
              </a:rPr>
              <a:t>for abuse.</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21951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p:txBody>
          <a:bodyPr>
            <a:normAutofit fontScale="90000"/>
          </a:bodyPr>
          <a:lstStyle/>
          <a:p>
            <a:r>
              <a:rPr lang="en-US" dirty="0">
                <a:solidFill>
                  <a:schemeClr val="accent1"/>
                </a:solidFill>
              </a:rPr>
              <a:t>What is peer-to-peer abuse?</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600307" y="1676400"/>
            <a:ext cx="10677293" cy="4525963"/>
          </a:xfrm>
        </p:spPr>
        <p:txBody>
          <a:bodyPr>
            <a:normAutofit/>
          </a:bodyPr>
          <a:lstStyle/>
          <a:p>
            <a:r>
              <a:rPr lang="en-US" sz="3200" dirty="0"/>
              <a:t>Sexual activity</a:t>
            </a:r>
          </a:p>
          <a:p>
            <a:r>
              <a:rPr lang="en-US" sz="3200" dirty="0"/>
              <a:t>Inappropriate touching</a:t>
            </a:r>
          </a:p>
          <a:p>
            <a:r>
              <a:rPr lang="en-US" sz="3200" dirty="0"/>
              <a:t>Pornography</a:t>
            </a:r>
          </a:p>
          <a:p>
            <a:r>
              <a:rPr lang="en-US" sz="3200" dirty="0"/>
              <a:t>Sexting</a:t>
            </a:r>
          </a:p>
          <a:p>
            <a:r>
              <a:rPr lang="en-US" sz="3200" dirty="0"/>
              <a:t>Sexualized language</a:t>
            </a:r>
          </a:p>
          <a:p>
            <a:r>
              <a:rPr lang="en-US" sz="3200" dirty="0"/>
              <a:t>Even ‘experimentation’</a:t>
            </a:r>
          </a:p>
          <a:p>
            <a:endParaRPr lang="en-US" sz="3200" dirty="0"/>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64311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8322B1-B2F0-B647-A08B-3DCA2FF8B335}"/>
              </a:ext>
            </a:extLst>
          </p:cNvPr>
          <p:cNvSpPr/>
          <p:nvPr/>
        </p:nvSpPr>
        <p:spPr>
          <a:xfrm>
            <a:off x="6096000" y="0"/>
            <a:ext cx="6096000" cy="6858000"/>
          </a:xfrm>
          <a:prstGeom prst="rect">
            <a:avLst/>
          </a:prstGeom>
          <a:solidFill>
            <a:srgbClr val="3F5B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6553834" y="764641"/>
            <a:ext cx="4877435" cy="766877"/>
          </a:xfrm>
          <a:prstGeom prst="rect">
            <a:avLst/>
          </a:prstGeom>
        </p:spPr>
        <p:txBody>
          <a:bodyPr vert="horz" wrap="square" lIns="0" tIns="12700" rIns="0" bIns="0" rtlCol="0">
            <a:spAutoFit/>
          </a:bodyPr>
          <a:lstStyle/>
          <a:p>
            <a:pPr marL="12700">
              <a:lnSpc>
                <a:spcPct val="100000"/>
              </a:lnSpc>
              <a:spcBef>
                <a:spcPts val="100"/>
              </a:spcBef>
            </a:pPr>
            <a:r>
              <a:rPr sz="4900" dirty="0">
                <a:solidFill>
                  <a:schemeClr val="bg1"/>
                </a:solidFill>
                <a:latin typeface="Arial" panose="020B0604020202020204" pitchFamily="34" charset="0"/>
                <a:cs typeface="Arial" panose="020B0604020202020204" pitchFamily="34" charset="0"/>
              </a:rPr>
              <a:t>The</a:t>
            </a:r>
            <a:r>
              <a:rPr sz="4900" spc="-270" dirty="0">
                <a:solidFill>
                  <a:schemeClr val="bg1"/>
                </a:solidFill>
                <a:latin typeface="Arial" panose="020B0604020202020204" pitchFamily="34" charset="0"/>
                <a:cs typeface="Arial" panose="020B0604020202020204" pitchFamily="34" charset="0"/>
              </a:rPr>
              <a:t> </a:t>
            </a:r>
            <a:r>
              <a:rPr lang="en-US" sz="4900" spc="-5" dirty="0">
                <a:solidFill>
                  <a:schemeClr val="bg1"/>
                </a:solidFill>
                <a:latin typeface="Arial" panose="020B0604020202020204" pitchFamily="34" charset="0"/>
                <a:cs typeface="Arial" panose="020B0604020202020204" pitchFamily="34" charset="0"/>
              </a:rPr>
              <a:t>Reality</a:t>
            </a:r>
            <a:endParaRPr sz="4900" dirty="0">
              <a:solidFill>
                <a:schemeClr val="bg1"/>
              </a:solidFill>
              <a:latin typeface="Arial" panose="020B0604020202020204" pitchFamily="34" charset="0"/>
              <a:cs typeface="Arial" panose="020B0604020202020204" pitchFamily="34" charset="0"/>
            </a:endParaRPr>
          </a:p>
        </p:txBody>
      </p:sp>
      <p:sp>
        <p:nvSpPr>
          <p:cNvPr id="4" name="object 4"/>
          <p:cNvSpPr txBox="1"/>
          <p:nvPr/>
        </p:nvSpPr>
        <p:spPr>
          <a:xfrm>
            <a:off x="6553834" y="1828800"/>
            <a:ext cx="5973445" cy="3347070"/>
          </a:xfrm>
          <a:prstGeom prst="rect">
            <a:avLst/>
          </a:prstGeom>
        </p:spPr>
        <p:txBody>
          <a:bodyPr vert="horz" wrap="square" lIns="0" tIns="12700" rIns="0" bIns="0" rtlCol="0">
            <a:spAutoFit/>
          </a:bodyPr>
          <a:lstStyle/>
          <a:p>
            <a:pPr marL="229870" indent="-217804">
              <a:lnSpc>
                <a:spcPct val="100000"/>
              </a:lnSpc>
              <a:spcBef>
                <a:spcPts val="100"/>
              </a:spcBef>
              <a:buChar char="•"/>
              <a:tabLst>
                <a:tab pos="230504" algn="l"/>
              </a:tabLst>
            </a:pPr>
            <a:r>
              <a:rPr lang="en-US" sz="3200" spc="-5" dirty="0">
                <a:solidFill>
                  <a:schemeClr val="bg1"/>
                </a:solidFill>
                <a:latin typeface="Arial" panose="020B0604020202020204" pitchFamily="34" charset="0"/>
                <a:cs typeface="Arial" panose="020B0604020202020204" pitchFamily="34" charset="0"/>
              </a:rPr>
              <a:t>P2P abuse just as common</a:t>
            </a:r>
            <a:endParaRPr sz="3200" dirty="0">
              <a:solidFill>
                <a:schemeClr val="bg1"/>
              </a:solidFill>
              <a:latin typeface="Arial" panose="020B0604020202020204" pitchFamily="34" charset="0"/>
              <a:cs typeface="Arial" panose="020B0604020202020204" pitchFamily="34" charset="0"/>
            </a:endParaRPr>
          </a:p>
          <a:p>
            <a:pPr marL="229870" indent="-217804">
              <a:lnSpc>
                <a:spcPct val="100000"/>
              </a:lnSpc>
              <a:spcBef>
                <a:spcPts val="2270"/>
              </a:spcBef>
              <a:buChar char="•"/>
              <a:tabLst>
                <a:tab pos="230504" algn="l"/>
              </a:tabLst>
            </a:pPr>
            <a:r>
              <a:rPr lang="en-US" sz="3200" spc="-30" dirty="0">
                <a:solidFill>
                  <a:schemeClr val="bg1"/>
                </a:solidFill>
                <a:latin typeface="Arial" panose="020B0604020202020204" pitchFamily="34" charset="0"/>
                <a:cs typeface="Arial" panose="020B0604020202020204" pitchFamily="34" charset="0"/>
              </a:rPr>
              <a:t>Often starts with bullying</a:t>
            </a:r>
          </a:p>
          <a:p>
            <a:pPr marL="229870" indent="-217804">
              <a:lnSpc>
                <a:spcPct val="100000"/>
              </a:lnSpc>
              <a:spcBef>
                <a:spcPts val="2270"/>
              </a:spcBef>
              <a:buChar char="•"/>
              <a:tabLst>
                <a:tab pos="230504" algn="l"/>
              </a:tabLst>
            </a:pPr>
            <a:r>
              <a:rPr lang="en-US" sz="3200" spc="-30" dirty="0">
                <a:solidFill>
                  <a:schemeClr val="bg1"/>
                </a:solidFill>
                <a:latin typeface="Arial" panose="020B0604020202020204" pitchFamily="34" charset="0"/>
                <a:cs typeface="Arial" panose="020B0604020202020204" pitchFamily="34" charset="0"/>
              </a:rPr>
              <a:t>Doesn’t have to involve touch</a:t>
            </a:r>
            <a:endParaRPr sz="3200" dirty="0">
              <a:solidFill>
                <a:schemeClr val="bg1"/>
              </a:solidFill>
              <a:latin typeface="Arial" panose="020B0604020202020204" pitchFamily="34" charset="0"/>
              <a:cs typeface="Arial" panose="020B0604020202020204" pitchFamily="34" charset="0"/>
            </a:endParaRPr>
          </a:p>
          <a:p>
            <a:pPr marL="243840" indent="-231775">
              <a:lnSpc>
                <a:spcPct val="100000"/>
              </a:lnSpc>
              <a:spcBef>
                <a:spcPts val="2190"/>
              </a:spcBef>
              <a:buChar char="•"/>
              <a:tabLst>
                <a:tab pos="244475" algn="l"/>
              </a:tabLst>
            </a:pPr>
            <a:r>
              <a:rPr lang="en-US" sz="3200" dirty="0">
                <a:solidFill>
                  <a:srgbClr val="F2612D"/>
                </a:solidFill>
                <a:latin typeface="Arial" panose="020B0604020202020204" pitchFamily="34" charset="0"/>
                <a:cs typeface="Arial" panose="020B0604020202020204" pitchFamily="34" charset="0"/>
              </a:rPr>
              <a:t>Assume it is</a:t>
            </a:r>
            <a:br>
              <a:rPr lang="en-US" sz="3200" dirty="0">
                <a:solidFill>
                  <a:srgbClr val="F2612D"/>
                </a:solidFill>
                <a:latin typeface="Arial" panose="020B0604020202020204" pitchFamily="34" charset="0"/>
                <a:cs typeface="Arial" panose="020B0604020202020204" pitchFamily="34" charset="0"/>
              </a:rPr>
            </a:br>
            <a:r>
              <a:rPr lang="en-US" sz="3200" dirty="0">
                <a:solidFill>
                  <a:srgbClr val="F2612D"/>
                </a:solidFill>
                <a:latin typeface="Arial" panose="020B0604020202020204" pitchFamily="34" charset="0"/>
                <a:cs typeface="Arial" panose="020B0604020202020204" pitchFamily="34" charset="0"/>
              </a:rPr>
              <a:t>happening now</a:t>
            </a:r>
            <a:endParaRPr sz="3200" dirty="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F7044E7B-CAE4-5648-B770-51D640690AF3}"/>
              </a:ext>
            </a:extLst>
          </p:cNvPr>
          <p:cNvSpPr txBox="1">
            <a:spLocks/>
          </p:cNvSpPr>
          <p:nvPr/>
        </p:nvSpPr>
        <p:spPr>
          <a:xfrm>
            <a:off x="580389" y="764641"/>
            <a:ext cx="5439411" cy="766877"/>
          </a:xfrm>
          <a:prstGeom prst="rect">
            <a:avLst/>
          </a:prstGeom>
        </p:spPr>
        <p:txBody>
          <a:bodyPr vert="horz" wrap="square" lIns="0" tIns="12700" rIns="0" bIns="0" rtlCol="0" anchor="ctr">
            <a:spAutoFit/>
          </a:bodyPr>
          <a:lstStyle>
            <a:lvl1pPr algn="l" defTabSz="609585" rtl="0" eaLnBrk="1" latinLnBrk="0" hangingPunct="1">
              <a:spcBef>
                <a:spcPct val="0"/>
              </a:spcBef>
              <a:buNone/>
              <a:defRPr sz="5867" b="1" i="0" kern="1200">
                <a:solidFill>
                  <a:schemeClr val="tx1"/>
                </a:solidFill>
                <a:latin typeface="Arial Black" panose="020B0604020202020204" pitchFamily="34" charset="0"/>
                <a:ea typeface="+mj-ea"/>
                <a:cs typeface="Arial Black" panose="020B0604020202020204" pitchFamily="34" charset="0"/>
              </a:defRPr>
            </a:lvl1pPr>
          </a:lstStyle>
          <a:p>
            <a:pPr marL="12700">
              <a:spcBef>
                <a:spcPts val="100"/>
              </a:spcBef>
            </a:pPr>
            <a:r>
              <a:rPr lang="en-US" sz="4900" dirty="0">
                <a:solidFill>
                  <a:srgbClr val="F2612C"/>
                </a:solidFill>
                <a:latin typeface="Arial" panose="020B0604020202020204" pitchFamily="34" charset="0"/>
                <a:cs typeface="Arial" panose="020B0604020202020204" pitchFamily="34" charset="0"/>
              </a:rPr>
              <a:t>The</a:t>
            </a:r>
            <a:r>
              <a:rPr lang="en-US" sz="4900" spc="-270" dirty="0">
                <a:solidFill>
                  <a:srgbClr val="F2612C"/>
                </a:solidFill>
                <a:latin typeface="Arial" panose="020B0604020202020204" pitchFamily="34" charset="0"/>
                <a:cs typeface="Arial" panose="020B0604020202020204" pitchFamily="34" charset="0"/>
              </a:rPr>
              <a:t> </a:t>
            </a:r>
            <a:r>
              <a:rPr lang="en-US" sz="4900" spc="-5" dirty="0">
                <a:solidFill>
                  <a:srgbClr val="F2612C"/>
                </a:solidFill>
                <a:latin typeface="Arial" panose="020B0604020202020204" pitchFamily="34" charset="0"/>
                <a:cs typeface="Arial" panose="020B0604020202020204" pitchFamily="34" charset="0"/>
              </a:rPr>
              <a:t>Assumption</a:t>
            </a:r>
            <a:endParaRPr lang="en-US" sz="4900" dirty="0">
              <a:solidFill>
                <a:srgbClr val="F2612C"/>
              </a:solidFill>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AD321973-1F94-C948-96B7-A8DE5A62A909}"/>
              </a:ext>
            </a:extLst>
          </p:cNvPr>
          <p:cNvSpPr txBox="1"/>
          <p:nvPr/>
        </p:nvSpPr>
        <p:spPr>
          <a:xfrm>
            <a:off x="580389" y="1828800"/>
            <a:ext cx="5973445" cy="2854628"/>
          </a:xfrm>
          <a:prstGeom prst="rect">
            <a:avLst/>
          </a:prstGeom>
        </p:spPr>
        <p:txBody>
          <a:bodyPr vert="horz" wrap="square" lIns="0" tIns="12700" rIns="0" bIns="0" rtlCol="0">
            <a:spAutoFit/>
          </a:bodyPr>
          <a:lstStyle/>
          <a:p>
            <a:pPr marL="229870" indent="-217804">
              <a:lnSpc>
                <a:spcPct val="100000"/>
              </a:lnSpc>
              <a:spcBef>
                <a:spcPts val="100"/>
              </a:spcBef>
              <a:buChar char="•"/>
              <a:tabLst>
                <a:tab pos="230504" algn="l"/>
              </a:tabLst>
            </a:pPr>
            <a:r>
              <a:rPr sz="3200" spc="-5" dirty="0">
                <a:solidFill>
                  <a:schemeClr val="accent5"/>
                </a:solidFill>
                <a:latin typeface="Arial" panose="020B0604020202020204" pitchFamily="34" charset="0"/>
                <a:cs typeface="Arial" panose="020B0604020202020204" pitchFamily="34" charset="0"/>
              </a:rPr>
              <a:t>A</a:t>
            </a:r>
            <a:r>
              <a:rPr lang="en-US" sz="3200" spc="-5" dirty="0">
                <a:solidFill>
                  <a:schemeClr val="accent5"/>
                </a:solidFill>
                <a:latin typeface="Arial" panose="020B0604020202020204" pitchFamily="34" charset="0"/>
                <a:cs typeface="Arial" panose="020B0604020202020204" pitchFamily="34" charset="0"/>
              </a:rPr>
              <a:t>ll a</a:t>
            </a:r>
            <a:r>
              <a:rPr sz="3200" spc="-5" dirty="0">
                <a:solidFill>
                  <a:schemeClr val="accent5"/>
                </a:solidFill>
                <a:latin typeface="Arial" panose="020B0604020202020204" pitchFamily="34" charset="0"/>
                <a:cs typeface="Arial" panose="020B0604020202020204" pitchFamily="34" charset="0"/>
              </a:rPr>
              <a:t>busers are</a:t>
            </a:r>
            <a:r>
              <a:rPr sz="3200" spc="-15" dirty="0">
                <a:solidFill>
                  <a:schemeClr val="accent5"/>
                </a:solidFill>
                <a:latin typeface="Arial" panose="020B0604020202020204" pitchFamily="34" charset="0"/>
                <a:cs typeface="Arial" panose="020B0604020202020204" pitchFamily="34" charset="0"/>
              </a:rPr>
              <a:t> </a:t>
            </a:r>
            <a:r>
              <a:rPr sz="3200" spc="-5" dirty="0">
                <a:solidFill>
                  <a:schemeClr val="accent5"/>
                </a:solidFill>
                <a:latin typeface="Arial" panose="020B0604020202020204" pitchFamily="34" charset="0"/>
                <a:cs typeface="Arial" panose="020B0604020202020204" pitchFamily="34" charset="0"/>
              </a:rPr>
              <a:t>adults</a:t>
            </a:r>
            <a:endParaRPr sz="3200" dirty="0">
              <a:solidFill>
                <a:schemeClr val="accent5"/>
              </a:solidFill>
              <a:latin typeface="Arial" panose="020B0604020202020204" pitchFamily="34" charset="0"/>
              <a:cs typeface="Arial" panose="020B0604020202020204" pitchFamily="34" charset="0"/>
            </a:endParaRPr>
          </a:p>
          <a:p>
            <a:pPr marL="229870" indent="-217804">
              <a:lnSpc>
                <a:spcPct val="100000"/>
              </a:lnSpc>
              <a:spcBef>
                <a:spcPts val="2270"/>
              </a:spcBef>
              <a:buChar char="•"/>
              <a:tabLst>
                <a:tab pos="230504" algn="l"/>
              </a:tabLst>
            </a:pPr>
            <a:r>
              <a:rPr lang="en-US" sz="3200" spc="-5" dirty="0">
                <a:solidFill>
                  <a:schemeClr val="accent5"/>
                </a:solidFill>
                <a:latin typeface="Arial" panose="020B0604020202020204" pitchFamily="34" charset="0"/>
                <a:cs typeface="Arial" panose="020B0604020202020204" pitchFamily="34" charset="0"/>
              </a:rPr>
              <a:t>All</a:t>
            </a:r>
            <a:r>
              <a:rPr sz="3200" spc="-5" dirty="0">
                <a:solidFill>
                  <a:schemeClr val="accent5"/>
                </a:solidFill>
                <a:latin typeface="Arial" panose="020B0604020202020204" pitchFamily="34" charset="0"/>
                <a:cs typeface="Arial" panose="020B0604020202020204" pitchFamily="34" charset="0"/>
              </a:rPr>
              <a:t> are seasoned</a:t>
            </a:r>
            <a:r>
              <a:rPr sz="3200" spc="-85" dirty="0">
                <a:solidFill>
                  <a:schemeClr val="accent5"/>
                </a:solidFill>
                <a:latin typeface="Arial" panose="020B0604020202020204" pitchFamily="34" charset="0"/>
                <a:cs typeface="Arial" panose="020B0604020202020204" pitchFamily="34" charset="0"/>
              </a:rPr>
              <a:t> </a:t>
            </a:r>
            <a:r>
              <a:rPr sz="3200" dirty="0">
                <a:solidFill>
                  <a:schemeClr val="accent5"/>
                </a:solidFill>
                <a:latin typeface="Arial" panose="020B0604020202020204" pitchFamily="34" charset="0"/>
                <a:cs typeface="Arial" panose="020B0604020202020204" pitchFamily="34" charset="0"/>
              </a:rPr>
              <a:t>predator</a:t>
            </a:r>
            <a:r>
              <a:rPr lang="en-US" sz="3200" dirty="0">
                <a:solidFill>
                  <a:schemeClr val="accent5"/>
                </a:solidFill>
                <a:latin typeface="Arial" panose="020B0604020202020204" pitchFamily="34" charset="0"/>
                <a:cs typeface="Arial" panose="020B0604020202020204" pitchFamily="34" charset="0"/>
              </a:rPr>
              <a:t>s</a:t>
            </a:r>
          </a:p>
          <a:p>
            <a:pPr marL="229870" indent="-217804">
              <a:lnSpc>
                <a:spcPct val="100000"/>
              </a:lnSpc>
              <a:spcBef>
                <a:spcPts val="2270"/>
              </a:spcBef>
              <a:buChar char="•"/>
              <a:tabLst>
                <a:tab pos="230504" algn="l"/>
              </a:tabLst>
            </a:pPr>
            <a:r>
              <a:rPr sz="3200" spc="-30" dirty="0">
                <a:solidFill>
                  <a:schemeClr val="accent5"/>
                </a:solidFill>
                <a:latin typeface="Arial" panose="020B0604020202020204" pitchFamily="34" charset="0"/>
                <a:cs typeface="Arial" panose="020B0604020202020204" pitchFamily="34" charset="0"/>
              </a:rPr>
              <a:t>We </a:t>
            </a:r>
            <a:r>
              <a:rPr sz="3200" spc="-5" dirty="0">
                <a:solidFill>
                  <a:schemeClr val="accent5"/>
                </a:solidFill>
                <a:latin typeface="Arial" panose="020B0604020202020204" pitchFamily="34" charset="0"/>
                <a:cs typeface="Arial" panose="020B0604020202020204" pitchFamily="34" charset="0"/>
              </a:rPr>
              <a:t>can keep </a:t>
            </a:r>
            <a:r>
              <a:rPr sz="3200" dirty="0">
                <a:solidFill>
                  <a:schemeClr val="accent5"/>
                </a:solidFill>
                <a:latin typeface="Arial" panose="020B0604020202020204" pitchFamily="34" charset="0"/>
                <a:cs typeface="Arial" panose="020B0604020202020204" pitchFamily="34" charset="0"/>
              </a:rPr>
              <a:t>them out</a:t>
            </a:r>
          </a:p>
          <a:p>
            <a:pPr marL="243840" indent="-231775">
              <a:lnSpc>
                <a:spcPct val="100000"/>
              </a:lnSpc>
              <a:spcBef>
                <a:spcPts val="2270"/>
              </a:spcBef>
              <a:buChar char="•"/>
              <a:tabLst>
                <a:tab pos="244475" algn="l"/>
              </a:tabLst>
            </a:pPr>
            <a:r>
              <a:rPr lang="en-US" sz="3200" dirty="0">
                <a:solidFill>
                  <a:srgbClr val="F2612D"/>
                </a:solidFill>
                <a:latin typeface="Arial" panose="020B0604020202020204" pitchFamily="34" charset="0"/>
                <a:cs typeface="Arial" panose="020B0604020202020204" pitchFamily="34" charset="0"/>
              </a:rPr>
              <a:t>"</a:t>
            </a:r>
            <a:r>
              <a:rPr sz="3200" dirty="0">
                <a:solidFill>
                  <a:srgbClr val="F2612D"/>
                </a:solidFill>
                <a:latin typeface="Arial" panose="020B0604020202020204" pitchFamily="34" charset="0"/>
                <a:cs typeface="Arial" panose="020B0604020202020204" pitchFamily="34" charset="0"/>
              </a:rPr>
              <a:t>It </a:t>
            </a:r>
            <a:r>
              <a:rPr lang="en-US" sz="3200" spc="-5" dirty="0">
                <a:solidFill>
                  <a:srgbClr val="F2612D"/>
                </a:solidFill>
                <a:latin typeface="Arial" panose="020B0604020202020204" pitchFamily="34" charset="0"/>
                <a:cs typeface="Arial" panose="020B0604020202020204" pitchFamily="34" charset="0"/>
              </a:rPr>
              <a:t>c</a:t>
            </a:r>
            <a:r>
              <a:rPr sz="3200" spc="-5" dirty="0">
                <a:solidFill>
                  <a:srgbClr val="F2612D"/>
                </a:solidFill>
                <a:latin typeface="Arial" panose="020B0604020202020204" pitchFamily="34" charset="0"/>
                <a:cs typeface="Arial" panose="020B0604020202020204" pitchFamily="34" charset="0"/>
              </a:rPr>
              <a:t>an’t </a:t>
            </a:r>
            <a:r>
              <a:rPr lang="en-US" sz="3200" spc="-5" dirty="0">
                <a:solidFill>
                  <a:srgbClr val="F2612D"/>
                </a:solidFill>
                <a:latin typeface="Arial" panose="020B0604020202020204" pitchFamily="34" charset="0"/>
                <a:cs typeface="Arial" panose="020B0604020202020204" pitchFamily="34" charset="0"/>
              </a:rPr>
              <a:t>h</a:t>
            </a:r>
            <a:r>
              <a:rPr sz="3200" spc="-5" dirty="0">
                <a:solidFill>
                  <a:srgbClr val="F2612D"/>
                </a:solidFill>
                <a:latin typeface="Arial" panose="020B0604020202020204" pitchFamily="34" charset="0"/>
                <a:cs typeface="Arial" panose="020B0604020202020204" pitchFamily="34" charset="0"/>
              </a:rPr>
              <a:t>appen</a:t>
            </a:r>
            <a:r>
              <a:rPr lang="en-US" sz="3200" spc="-20" dirty="0">
                <a:solidFill>
                  <a:srgbClr val="F2612D"/>
                </a:solidFill>
                <a:latin typeface="Arial" panose="020B0604020202020204" pitchFamily="34" charset="0"/>
                <a:cs typeface="Arial" panose="020B0604020202020204" pitchFamily="34" charset="0"/>
              </a:rPr>
              <a:t> </a:t>
            </a:r>
            <a:r>
              <a:rPr lang="en-US" sz="3200" spc="-5" dirty="0">
                <a:solidFill>
                  <a:srgbClr val="F2612D"/>
                </a:solidFill>
                <a:latin typeface="Arial" panose="020B0604020202020204" pitchFamily="34" charset="0"/>
                <a:cs typeface="Arial" panose="020B0604020202020204" pitchFamily="34" charset="0"/>
              </a:rPr>
              <a:t>h</a:t>
            </a:r>
            <a:r>
              <a:rPr sz="3200" spc="-5" dirty="0">
                <a:solidFill>
                  <a:srgbClr val="F2612D"/>
                </a:solidFill>
                <a:latin typeface="Arial" panose="020B0604020202020204" pitchFamily="34" charset="0"/>
                <a:cs typeface="Arial" panose="020B0604020202020204" pitchFamily="34" charset="0"/>
              </a:rPr>
              <a:t>ere</a:t>
            </a:r>
            <a:r>
              <a:rPr lang="en-US" sz="3200" spc="-5" dirty="0">
                <a:solidFill>
                  <a:srgbClr val="F2612D"/>
                </a:solidFill>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6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object 4"/>
          <p:cNvSpPr txBox="1"/>
          <p:nvPr/>
        </p:nvSpPr>
        <p:spPr>
          <a:xfrm>
            <a:off x="1720215" y="2668535"/>
            <a:ext cx="8751570" cy="1520929"/>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chemeClr val="bg1"/>
                </a:solidFill>
                <a:latin typeface="Arial Black" panose="020B0604020202020204" pitchFamily="34" charset="0"/>
                <a:cs typeface="Arial Black" panose="020B0604020202020204" pitchFamily="34" charset="0"/>
              </a:rPr>
              <a:t>Minors</a:t>
            </a:r>
            <a:r>
              <a:rPr lang="en-US" sz="4900" b="1" dirty="0">
                <a:solidFill>
                  <a:srgbClr val="F2612C"/>
                </a:solidFill>
                <a:latin typeface="Arial Black" panose="020B0604020202020204" pitchFamily="34" charset="0"/>
                <a:cs typeface="Arial Black" panose="020B0604020202020204" pitchFamily="34" charset="0"/>
              </a:rPr>
              <a:t> cannot consent</a:t>
            </a:r>
            <a:r>
              <a:rPr lang="en-US" sz="4900" b="1" dirty="0">
                <a:solidFill>
                  <a:srgbClr val="FFFFFF"/>
                </a:solidFill>
                <a:latin typeface="Arial Black" panose="020B0604020202020204" pitchFamily="34" charset="0"/>
                <a:cs typeface="Arial Black" panose="020B0604020202020204" pitchFamily="34" charset="0"/>
              </a:rPr>
              <a:t> to sexual activity.</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31695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0D8-A1C7-944E-AFC7-5E5A86B25EA0}"/>
              </a:ext>
            </a:extLst>
          </p:cNvPr>
          <p:cNvSpPr>
            <a:spLocks noGrp="1"/>
          </p:cNvSpPr>
          <p:nvPr>
            <p:ph type="title"/>
          </p:nvPr>
        </p:nvSpPr>
        <p:spPr/>
        <p:txBody>
          <a:bodyPr>
            <a:normAutofit/>
          </a:bodyPr>
          <a:lstStyle/>
          <a:p>
            <a:r>
              <a:rPr lang="en-US" dirty="0">
                <a:solidFill>
                  <a:schemeClr val="accent1"/>
                </a:solidFill>
              </a:rPr>
              <a:t>How does it happen?</a:t>
            </a:r>
          </a:p>
        </p:txBody>
      </p:sp>
      <p:sp>
        <p:nvSpPr>
          <p:cNvPr id="3" name="Content Placeholder 2">
            <a:extLst>
              <a:ext uri="{FF2B5EF4-FFF2-40B4-BE49-F238E27FC236}">
                <a16:creationId xmlns:a16="http://schemas.microsoft.com/office/drawing/2014/main" id="{B080004A-B49A-6542-B5D3-3A509ED8961B}"/>
              </a:ext>
            </a:extLst>
          </p:cNvPr>
          <p:cNvSpPr>
            <a:spLocks noGrp="1"/>
          </p:cNvSpPr>
          <p:nvPr>
            <p:ph idx="1"/>
          </p:nvPr>
        </p:nvSpPr>
        <p:spPr>
          <a:xfrm>
            <a:off x="600307" y="1676400"/>
            <a:ext cx="10677293" cy="4525963"/>
          </a:xfrm>
        </p:spPr>
        <p:txBody>
          <a:bodyPr>
            <a:normAutofit/>
          </a:bodyPr>
          <a:lstStyle/>
          <a:p>
            <a:r>
              <a:rPr lang="en-US" sz="3200" dirty="0"/>
              <a:t>Same or different ages</a:t>
            </a:r>
          </a:p>
          <a:p>
            <a:r>
              <a:rPr lang="en-US" sz="3200" dirty="0"/>
              <a:t>Same or different sexes</a:t>
            </a:r>
          </a:p>
          <a:p>
            <a:r>
              <a:rPr lang="en-US" sz="3200" dirty="0"/>
              <a:t>Bullying</a:t>
            </a:r>
          </a:p>
          <a:p>
            <a:r>
              <a:rPr lang="en-US" sz="3200" dirty="0"/>
              <a:t>Coercive behavior </a:t>
            </a:r>
          </a:p>
          <a:p>
            <a:r>
              <a:rPr lang="en-US" sz="3200" dirty="0"/>
              <a:t>Power imbalances</a:t>
            </a:r>
          </a:p>
        </p:txBody>
      </p:sp>
      <p:sp>
        <p:nvSpPr>
          <p:cNvPr id="4" name="Right Triangle 3">
            <a:extLst>
              <a:ext uri="{FF2B5EF4-FFF2-40B4-BE49-F238E27FC236}">
                <a16:creationId xmlns:a16="http://schemas.microsoft.com/office/drawing/2014/main" id="{0343941D-CD58-8F4A-AA39-D51DD4943924}"/>
              </a:ext>
            </a:extLst>
          </p:cNvPr>
          <p:cNvSpPr/>
          <p:nvPr/>
        </p:nvSpPr>
        <p:spPr>
          <a:xfrm rot="16200000">
            <a:off x="9157007" y="3823007"/>
            <a:ext cx="3074667" cy="29953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srgbClr val="F2612C"/>
              </a:solidFill>
              <a:latin typeface="Calibri"/>
            </a:endParaRPr>
          </a:p>
        </p:txBody>
      </p:sp>
    </p:spTree>
    <p:extLst>
      <p:ext uri="{BB962C8B-B14F-4D97-AF65-F5344CB8AC3E}">
        <p14:creationId xmlns:p14="http://schemas.microsoft.com/office/powerpoint/2010/main" val="188358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3F5B58"/>
          </a:solidFill>
        </p:spPr>
        <p:txBody>
          <a:bodyPr wrap="square" lIns="0" tIns="0" rIns="0" bIns="0" rtlCol="0"/>
          <a:lstStyle/>
          <a:p>
            <a:endParaRPr/>
          </a:p>
        </p:txBody>
      </p:sp>
      <p:sp>
        <p:nvSpPr>
          <p:cNvPr id="4" name="object 4"/>
          <p:cNvSpPr txBox="1"/>
          <p:nvPr/>
        </p:nvSpPr>
        <p:spPr>
          <a:xfrm>
            <a:off x="1416050" y="2291509"/>
            <a:ext cx="9359900" cy="2274982"/>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rgbClr val="FFFFFF"/>
                </a:solidFill>
                <a:latin typeface="Arial Black" panose="020B0604020202020204" pitchFamily="34" charset="0"/>
                <a:cs typeface="Arial Black" panose="020B0604020202020204" pitchFamily="34" charset="0"/>
              </a:rPr>
              <a:t>It’s </a:t>
            </a:r>
            <a:r>
              <a:rPr lang="en-US" sz="4900" b="1" dirty="0">
                <a:solidFill>
                  <a:schemeClr val="bg1"/>
                </a:solidFill>
                <a:latin typeface="Arial Black" panose="020B0604020202020204" pitchFamily="34" charset="0"/>
                <a:cs typeface="Arial Black" panose="020B0604020202020204" pitchFamily="34" charset="0"/>
              </a:rPr>
              <a:t>not just about sex acts</a:t>
            </a:r>
            <a:r>
              <a:rPr lang="en-US" sz="4900" b="1" dirty="0">
                <a:solidFill>
                  <a:srgbClr val="FFFFFF"/>
                </a:solidFill>
                <a:latin typeface="Arial Black" panose="020B0604020202020204" pitchFamily="34" charset="0"/>
                <a:cs typeface="Arial Black" panose="020B0604020202020204" pitchFamily="34" charset="0"/>
              </a:rPr>
              <a:t>. It’s often an </a:t>
            </a:r>
            <a:r>
              <a:rPr lang="en-US" sz="4900" b="1" dirty="0">
                <a:solidFill>
                  <a:schemeClr val="accent1"/>
                </a:solidFill>
                <a:latin typeface="Arial Black" panose="020B0604020202020204" pitchFamily="34" charset="0"/>
                <a:cs typeface="Arial Black" panose="020B0604020202020204" pitchFamily="34" charset="0"/>
              </a:rPr>
              <a:t>extension of bullying</a:t>
            </a:r>
            <a:r>
              <a:rPr lang="en-US" sz="4900" b="1" dirty="0">
                <a:solidFill>
                  <a:srgbClr val="FFFFFF"/>
                </a:solidFill>
                <a:latin typeface="Arial Black" panose="020B0604020202020204" pitchFamily="34" charset="0"/>
                <a:cs typeface="Arial Black" panose="020B0604020202020204" pitchFamily="34" charset="0"/>
              </a:rPr>
              <a:t>.</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32558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480AF-C792-574F-838D-E482C5B1F954}"/>
              </a:ext>
            </a:extLst>
          </p:cNvPr>
          <p:cNvSpPr/>
          <p:nvPr/>
        </p:nvSpPr>
        <p:spPr>
          <a:xfrm>
            <a:off x="6092952" y="0"/>
            <a:ext cx="6099048" cy="6858000"/>
          </a:xfrm>
          <a:prstGeom prst="rect">
            <a:avLst/>
          </a:prstGeom>
          <a:solidFill>
            <a:srgbClr val="3F5B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6553834" y="762000"/>
            <a:ext cx="4877435" cy="772160"/>
          </a:xfrm>
          <a:prstGeom prst="rect">
            <a:avLst/>
          </a:prstGeom>
        </p:spPr>
        <p:txBody>
          <a:bodyPr vert="horz" wrap="square" lIns="0" tIns="12700" rIns="0" bIns="0" rtlCol="0">
            <a:spAutoFit/>
          </a:bodyPr>
          <a:lstStyle/>
          <a:p>
            <a:pPr marL="12700">
              <a:lnSpc>
                <a:spcPct val="100000"/>
              </a:lnSpc>
              <a:spcBef>
                <a:spcPts val="100"/>
              </a:spcBef>
            </a:pPr>
            <a:r>
              <a:rPr sz="4900" dirty="0">
                <a:solidFill>
                  <a:schemeClr val="bg1"/>
                </a:solidFill>
                <a:latin typeface="Arial" panose="020B0604020202020204" pitchFamily="34" charset="0"/>
                <a:cs typeface="Arial" panose="020B0604020202020204" pitchFamily="34" charset="0"/>
              </a:rPr>
              <a:t>The</a:t>
            </a:r>
            <a:r>
              <a:rPr sz="4900" spc="-270" dirty="0">
                <a:solidFill>
                  <a:schemeClr val="bg1"/>
                </a:solidFill>
                <a:latin typeface="Arial" panose="020B0604020202020204" pitchFamily="34" charset="0"/>
                <a:cs typeface="Arial" panose="020B0604020202020204" pitchFamily="34" charset="0"/>
              </a:rPr>
              <a:t> </a:t>
            </a:r>
            <a:r>
              <a:rPr lang="en-US" sz="4900" spc="-5" dirty="0">
                <a:solidFill>
                  <a:schemeClr val="bg1"/>
                </a:solidFill>
                <a:latin typeface="Arial" panose="020B0604020202020204" pitchFamily="34" charset="0"/>
                <a:cs typeface="Arial" panose="020B0604020202020204" pitchFamily="34" charset="0"/>
              </a:rPr>
              <a:t>Reality</a:t>
            </a:r>
            <a:endParaRPr sz="4900" dirty="0">
              <a:solidFill>
                <a:schemeClr val="bg1"/>
              </a:solidFill>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F7044E7B-CAE4-5648-B770-51D640690AF3}"/>
              </a:ext>
            </a:extLst>
          </p:cNvPr>
          <p:cNvSpPr txBox="1">
            <a:spLocks/>
          </p:cNvSpPr>
          <p:nvPr/>
        </p:nvSpPr>
        <p:spPr>
          <a:xfrm>
            <a:off x="580389" y="762000"/>
            <a:ext cx="4877435" cy="772160"/>
          </a:xfrm>
          <a:prstGeom prst="rect">
            <a:avLst/>
          </a:prstGeom>
        </p:spPr>
        <p:txBody>
          <a:bodyPr vert="horz" wrap="square" lIns="0" tIns="12700" rIns="0" bIns="0" rtlCol="0" anchor="ctr">
            <a:spAutoFit/>
          </a:bodyPr>
          <a:lstStyle>
            <a:lvl1pPr algn="l" defTabSz="609585" rtl="0" eaLnBrk="1" latinLnBrk="0" hangingPunct="1">
              <a:spcBef>
                <a:spcPct val="0"/>
              </a:spcBef>
              <a:buNone/>
              <a:defRPr sz="5867" b="1" i="0" kern="1200">
                <a:solidFill>
                  <a:schemeClr val="tx1"/>
                </a:solidFill>
                <a:latin typeface="Arial Black" panose="020B0604020202020204" pitchFamily="34" charset="0"/>
                <a:ea typeface="+mj-ea"/>
                <a:cs typeface="Arial Black" panose="020B0604020202020204" pitchFamily="34" charset="0"/>
              </a:defRPr>
            </a:lvl1pPr>
          </a:lstStyle>
          <a:p>
            <a:pPr marL="12700">
              <a:spcBef>
                <a:spcPts val="100"/>
              </a:spcBef>
            </a:pPr>
            <a:r>
              <a:rPr lang="en-US" sz="4900" dirty="0">
                <a:solidFill>
                  <a:srgbClr val="F2612C"/>
                </a:solidFill>
                <a:latin typeface="Arial" panose="020B0604020202020204" pitchFamily="34" charset="0"/>
                <a:cs typeface="Arial" panose="020B0604020202020204" pitchFamily="34" charset="0"/>
              </a:rPr>
              <a:t>The</a:t>
            </a:r>
            <a:r>
              <a:rPr lang="en-US" sz="4900" spc="-270" dirty="0">
                <a:solidFill>
                  <a:srgbClr val="F2612C"/>
                </a:solidFill>
                <a:latin typeface="Arial" panose="020B0604020202020204" pitchFamily="34" charset="0"/>
                <a:cs typeface="Arial" panose="020B0604020202020204" pitchFamily="34" charset="0"/>
              </a:rPr>
              <a:t> </a:t>
            </a:r>
            <a:r>
              <a:rPr lang="en-US" sz="4900" spc="-5" dirty="0">
                <a:solidFill>
                  <a:srgbClr val="F2612C"/>
                </a:solidFill>
                <a:latin typeface="Arial" panose="020B0604020202020204" pitchFamily="34" charset="0"/>
                <a:cs typeface="Arial" panose="020B0604020202020204" pitchFamily="34" charset="0"/>
              </a:rPr>
              <a:t>Assumption</a:t>
            </a:r>
            <a:endParaRPr lang="en-US" sz="4900" dirty="0">
              <a:solidFill>
                <a:srgbClr val="F2612C"/>
              </a:solidFill>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AD321973-1F94-C948-96B7-A8DE5A62A909}"/>
              </a:ext>
            </a:extLst>
          </p:cNvPr>
          <p:cNvSpPr txBox="1"/>
          <p:nvPr/>
        </p:nvSpPr>
        <p:spPr>
          <a:xfrm>
            <a:off x="580389" y="1828800"/>
            <a:ext cx="5973445" cy="3064942"/>
          </a:xfrm>
          <a:prstGeom prst="rect">
            <a:avLst/>
          </a:prstGeom>
        </p:spPr>
        <p:txBody>
          <a:bodyPr vert="horz" wrap="square" lIns="0" tIns="12700" rIns="0" bIns="0" rtlCol="0">
            <a:spAutoFit/>
          </a:bodyPr>
          <a:lstStyle/>
          <a:p>
            <a:pPr marL="228600" marR="5080" indent="-219456">
              <a:spcBef>
                <a:spcPts val="100"/>
              </a:spcBef>
              <a:buFont typeface="Arial" panose="020B0604020202020204" pitchFamily="34" charset="0"/>
              <a:buChar char="•"/>
            </a:pPr>
            <a:r>
              <a:rPr lang="en-US" sz="3200" dirty="0">
                <a:solidFill>
                  <a:schemeClr val="accent5"/>
                </a:solidFill>
                <a:latin typeface="Arial" panose="020B0604020202020204" pitchFamily="34" charset="0"/>
                <a:cs typeface="Arial" panose="020B0604020202020204" pitchFamily="34" charset="0"/>
              </a:rPr>
              <a:t>Only ‘problem’ youth abuse</a:t>
            </a:r>
            <a:br>
              <a:rPr lang="en-US" sz="3200" dirty="0">
                <a:solidFill>
                  <a:schemeClr val="accent5"/>
                </a:solidFill>
                <a:latin typeface="Arial" panose="020B0604020202020204" pitchFamily="34" charset="0"/>
                <a:cs typeface="Arial" panose="020B0604020202020204" pitchFamily="34" charset="0"/>
              </a:rPr>
            </a:br>
            <a:endParaRPr lang="en-US" sz="3200" dirty="0">
              <a:solidFill>
                <a:schemeClr val="accent5"/>
              </a:solidFill>
              <a:latin typeface="Arial" panose="020B0604020202020204" pitchFamily="34" charset="0"/>
              <a:cs typeface="Arial" panose="020B0604020202020204" pitchFamily="34" charset="0"/>
            </a:endParaRPr>
          </a:p>
          <a:p>
            <a:pPr marL="228600" marR="5080" indent="-219456">
              <a:spcBef>
                <a:spcPts val="2270"/>
              </a:spcBef>
              <a:buFont typeface="Arial" panose="020B0604020202020204" pitchFamily="34" charset="0"/>
              <a:buChar char="•"/>
            </a:pPr>
            <a:r>
              <a:rPr lang="en-US" sz="3200" dirty="0">
                <a:solidFill>
                  <a:schemeClr val="accent5"/>
                </a:solidFill>
                <a:latin typeface="Arial" panose="020B0604020202020204" pitchFamily="34" charset="0"/>
                <a:cs typeface="Arial" panose="020B0604020202020204" pitchFamily="34" charset="0"/>
              </a:rPr>
              <a:t>We should only worry about ‘severe’ cases</a:t>
            </a:r>
          </a:p>
          <a:p>
            <a:pPr marL="228600" marR="5080" indent="-219456">
              <a:spcBef>
                <a:spcPts val="2270"/>
              </a:spcBef>
              <a:buFont typeface="Arial" panose="020B0604020202020204" pitchFamily="34" charset="0"/>
              <a:buChar char="•"/>
            </a:pPr>
            <a:r>
              <a:rPr lang="en-US" sz="3200" dirty="0">
                <a:solidFill>
                  <a:schemeClr val="accent1"/>
                </a:solidFill>
                <a:latin typeface="Arial" panose="020B0604020202020204" pitchFamily="34" charset="0"/>
                <a:cs typeface="Arial" panose="020B0604020202020204" pitchFamily="34" charset="0"/>
              </a:rPr>
              <a:t>It’s rare and unlikely</a:t>
            </a:r>
          </a:p>
        </p:txBody>
      </p:sp>
      <p:sp>
        <p:nvSpPr>
          <p:cNvPr id="8" name="object 4">
            <a:extLst>
              <a:ext uri="{FF2B5EF4-FFF2-40B4-BE49-F238E27FC236}">
                <a16:creationId xmlns:a16="http://schemas.microsoft.com/office/drawing/2014/main" id="{7235FE04-31CB-F643-91D1-055DB91B72A7}"/>
              </a:ext>
            </a:extLst>
          </p:cNvPr>
          <p:cNvSpPr txBox="1"/>
          <p:nvPr/>
        </p:nvSpPr>
        <p:spPr>
          <a:xfrm>
            <a:off x="6553834" y="1828800"/>
            <a:ext cx="6114415" cy="3590727"/>
          </a:xfrm>
          <a:prstGeom prst="rect">
            <a:avLst/>
          </a:prstGeom>
        </p:spPr>
        <p:txBody>
          <a:bodyPr vert="horz" wrap="square" lIns="0" tIns="45720" rIns="0" bIns="0" rtlCol="0">
            <a:spAutoFit/>
          </a:bodyPr>
          <a:lstStyle/>
          <a:p>
            <a:pPr marL="228600" marR="5080" indent="-219456">
              <a:spcBef>
                <a:spcPts val="100"/>
              </a:spcBef>
              <a:buClr>
                <a:schemeClr val="bg1"/>
              </a:buClr>
              <a:buFont typeface="Arial" panose="020B0604020202020204" pitchFamily="34" charset="0"/>
              <a:buChar char="•"/>
              <a:tabLst>
                <a:tab pos="244475" algn="l"/>
              </a:tabLst>
            </a:pPr>
            <a:r>
              <a:rPr lang="en-US" sz="3200" spc="-5" dirty="0">
                <a:solidFill>
                  <a:schemeClr val="bg1"/>
                </a:solidFill>
                <a:latin typeface="Arial" panose="020B0604020202020204" pitchFamily="34" charset="0"/>
                <a:cs typeface="Arial" panose="020B0604020202020204" pitchFamily="34" charset="0"/>
              </a:rPr>
              <a:t>60% </a:t>
            </a:r>
            <a:r>
              <a:rPr lang="en-US" sz="3200" dirty="0">
                <a:solidFill>
                  <a:schemeClr val="bg1"/>
                </a:solidFill>
                <a:latin typeface="Arial" panose="020B0604020202020204" pitchFamily="34" charset="0"/>
                <a:cs typeface="Arial" panose="020B0604020202020204" pitchFamily="34" charset="0"/>
              </a:rPr>
              <a:t>of </a:t>
            </a:r>
            <a:r>
              <a:rPr lang="en-US" sz="3200" spc="-5" dirty="0">
                <a:solidFill>
                  <a:schemeClr val="bg1"/>
                </a:solidFill>
                <a:latin typeface="Arial" panose="020B0604020202020204" pitchFamily="34" charset="0"/>
                <a:cs typeface="Arial" panose="020B0604020202020204" pitchFamily="34" charset="0"/>
              </a:rPr>
              <a:t>Redwoods’ abuse</a:t>
            </a:r>
            <a:r>
              <a:rPr lang="en-US" sz="3200" spc="-250" dirty="0">
                <a:solidFill>
                  <a:schemeClr val="bg1"/>
                </a:solidFill>
                <a:latin typeface="Arial" panose="020B0604020202020204" pitchFamily="34" charset="0"/>
                <a:cs typeface="Arial" panose="020B0604020202020204" pitchFamily="34" charset="0"/>
              </a:rPr>
              <a:t> </a:t>
            </a:r>
            <a:r>
              <a:rPr lang="en-US" sz="3200" spc="-5" dirty="0">
                <a:solidFill>
                  <a:schemeClr val="bg1"/>
                </a:solidFill>
                <a:latin typeface="Arial" panose="020B0604020202020204" pitchFamily="34" charset="0"/>
                <a:cs typeface="Arial" panose="020B0604020202020204" pitchFamily="34" charset="0"/>
              </a:rPr>
              <a:t>incidents are </a:t>
            </a:r>
            <a:r>
              <a:rPr lang="en-US" sz="3200" dirty="0">
                <a:solidFill>
                  <a:schemeClr val="bg1"/>
                </a:solidFill>
                <a:latin typeface="Arial" panose="020B0604020202020204" pitchFamily="34" charset="0"/>
                <a:cs typeface="Arial" panose="020B0604020202020204" pitchFamily="34" charset="0"/>
              </a:rPr>
              <a:t>peer-to-peer</a:t>
            </a:r>
          </a:p>
          <a:p>
            <a:pPr marL="228600" marR="269875" indent="-219456">
              <a:spcBef>
                <a:spcPts val="2270"/>
              </a:spcBef>
              <a:buClr>
                <a:schemeClr val="bg1"/>
              </a:buClr>
              <a:buFont typeface="Arial" panose="020B0604020202020204" pitchFamily="34" charset="0"/>
              <a:buChar char="•"/>
              <a:tabLst>
                <a:tab pos="244475" algn="l"/>
              </a:tabLst>
            </a:pPr>
            <a:r>
              <a:rPr lang="en-US" sz="3200" spc="-5" dirty="0">
                <a:solidFill>
                  <a:schemeClr val="bg1"/>
                </a:solidFill>
                <a:latin typeface="Arial" panose="020B0604020202020204" pitchFamily="34" charset="0"/>
                <a:cs typeface="Arial" panose="020B0604020202020204" pitchFamily="34" charset="0"/>
              </a:rPr>
              <a:t>74% </a:t>
            </a:r>
            <a:r>
              <a:rPr lang="en-US" sz="3200" dirty="0">
                <a:solidFill>
                  <a:schemeClr val="bg1"/>
                </a:solidFill>
                <a:latin typeface="Arial" panose="020B0604020202020204" pitchFamily="34" charset="0"/>
                <a:cs typeface="Arial" panose="020B0604020202020204" pitchFamily="34" charset="0"/>
              </a:rPr>
              <a:t>involve </a:t>
            </a:r>
            <a:r>
              <a:rPr lang="en-US" sz="3200" spc="-5" dirty="0">
                <a:solidFill>
                  <a:schemeClr val="bg1"/>
                </a:solidFill>
                <a:latin typeface="Arial" panose="020B0604020202020204" pitchFamily="34" charset="0"/>
                <a:cs typeface="Arial" panose="020B0604020202020204" pitchFamily="34" charset="0"/>
              </a:rPr>
              <a:t>similar ages </a:t>
            </a:r>
            <a:br>
              <a:rPr lang="en-US" sz="3200" spc="-5"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(+/- 1</a:t>
            </a:r>
            <a:r>
              <a:rPr lang="en-US" sz="3200" spc="-15" dirty="0">
                <a:solidFill>
                  <a:schemeClr val="bg1"/>
                </a:solidFill>
                <a:latin typeface="Arial" panose="020B0604020202020204" pitchFamily="34" charset="0"/>
                <a:cs typeface="Arial" panose="020B0604020202020204" pitchFamily="34" charset="0"/>
              </a:rPr>
              <a:t> </a:t>
            </a:r>
            <a:r>
              <a:rPr lang="en-US" sz="3200" spc="-5" dirty="0" err="1">
                <a:solidFill>
                  <a:schemeClr val="bg1"/>
                </a:solidFill>
                <a:latin typeface="Arial" panose="020B0604020202020204" pitchFamily="34" charset="0"/>
                <a:cs typeface="Arial" panose="020B0604020202020204" pitchFamily="34" charset="0"/>
              </a:rPr>
              <a:t>yr</a:t>
            </a:r>
            <a:r>
              <a:rPr lang="en-US" sz="3200" spc="-5" dirty="0">
                <a:solidFill>
                  <a:schemeClr val="bg1"/>
                </a:solidFill>
                <a:latin typeface="Arial" panose="020B0604020202020204" pitchFamily="34" charset="0"/>
                <a:cs typeface="Arial" panose="020B0604020202020204" pitchFamily="34" charset="0"/>
              </a:rPr>
              <a:t>)</a:t>
            </a:r>
            <a:endParaRPr lang="en-US" sz="3200" dirty="0">
              <a:solidFill>
                <a:schemeClr val="bg1"/>
              </a:solidFill>
              <a:latin typeface="Arial" panose="020B0604020202020204" pitchFamily="34" charset="0"/>
              <a:cs typeface="Arial" panose="020B0604020202020204" pitchFamily="34" charset="0"/>
            </a:endParaRPr>
          </a:p>
          <a:p>
            <a:pPr marL="228600" indent="-219456">
              <a:lnSpc>
                <a:spcPct val="100000"/>
              </a:lnSpc>
              <a:spcBef>
                <a:spcPts val="2270"/>
              </a:spcBef>
              <a:buChar char="•"/>
              <a:tabLst>
                <a:tab pos="244475" algn="l"/>
              </a:tabLst>
            </a:pPr>
            <a:r>
              <a:rPr lang="en-US" sz="3200" dirty="0">
                <a:solidFill>
                  <a:schemeClr val="accent1"/>
                </a:solidFill>
                <a:latin typeface="Arial" panose="020B0604020202020204" pitchFamily="34" charset="0"/>
                <a:cs typeface="Arial" panose="020B0604020202020204" pitchFamily="34" charset="0"/>
              </a:rPr>
              <a:t>Incidents are </a:t>
            </a:r>
            <a:br>
              <a:rPr lang="en-US" sz="3200" dirty="0">
                <a:solidFill>
                  <a:schemeClr val="accent1"/>
                </a:solidFill>
                <a:latin typeface="Arial" panose="020B0604020202020204" pitchFamily="34" charset="0"/>
                <a:cs typeface="Arial" panose="020B0604020202020204" pitchFamily="34" charset="0"/>
              </a:rPr>
            </a:br>
            <a:r>
              <a:rPr lang="en-US" sz="3200" dirty="0">
                <a:solidFill>
                  <a:schemeClr val="accent1"/>
                </a:solidFill>
                <a:latin typeface="Arial" panose="020B0604020202020204" pitchFamily="34" charset="0"/>
                <a:cs typeface="Arial" panose="020B0604020202020204" pitchFamily="34" charset="0"/>
              </a:rPr>
              <a:t>under-reported</a:t>
            </a:r>
          </a:p>
        </p:txBody>
      </p:sp>
    </p:spTree>
    <p:extLst>
      <p:ext uri="{BB962C8B-B14F-4D97-AF65-F5344CB8AC3E}">
        <p14:creationId xmlns:p14="http://schemas.microsoft.com/office/powerpoint/2010/main" val="280778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3F5B58"/>
          </a:solidFill>
        </p:spPr>
        <p:txBody>
          <a:bodyPr wrap="square" lIns="0" tIns="0" rIns="0" bIns="0" rtlCol="0"/>
          <a:lstStyle/>
          <a:p>
            <a:endParaRPr/>
          </a:p>
        </p:txBody>
      </p:sp>
      <p:sp>
        <p:nvSpPr>
          <p:cNvPr id="4" name="object 4"/>
          <p:cNvSpPr txBox="1"/>
          <p:nvPr/>
        </p:nvSpPr>
        <p:spPr>
          <a:xfrm>
            <a:off x="1606550" y="2668535"/>
            <a:ext cx="8978900" cy="1520929"/>
          </a:xfrm>
          <a:prstGeom prst="rect">
            <a:avLst/>
          </a:prstGeom>
        </p:spPr>
        <p:txBody>
          <a:bodyPr vert="horz" wrap="square" lIns="0" tIns="12700" rIns="0" bIns="0" rtlCol="0">
            <a:spAutoFit/>
          </a:bodyPr>
          <a:lstStyle/>
          <a:p>
            <a:pPr marL="12700" marR="5080" indent="2540">
              <a:lnSpc>
                <a:spcPct val="100000"/>
              </a:lnSpc>
              <a:spcBef>
                <a:spcPts val="100"/>
              </a:spcBef>
            </a:pPr>
            <a:r>
              <a:rPr lang="en-US" sz="4900" b="1" dirty="0">
                <a:solidFill>
                  <a:srgbClr val="FFFFFF"/>
                </a:solidFill>
                <a:latin typeface="Arial Black" panose="020B0604020202020204" pitchFamily="34" charset="0"/>
                <a:cs typeface="Arial Black" panose="020B0604020202020204" pitchFamily="34" charset="0"/>
              </a:rPr>
              <a:t>Peer-to-peer</a:t>
            </a:r>
            <a:r>
              <a:rPr lang="en-US" sz="4900" b="1" dirty="0">
                <a:solidFill>
                  <a:schemeClr val="bg1"/>
                </a:solidFill>
                <a:latin typeface="Arial Black" panose="020B0604020202020204" pitchFamily="34" charset="0"/>
                <a:cs typeface="Arial Black" panose="020B0604020202020204" pitchFamily="34" charset="0"/>
              </a:rPr>
              <a:t> abuse has happened </a:t>
            </a:r>
            <a:r>
              <a:rPr lang="en-US" sz="4900" b="1" dirty="0">
                <a:solidFill>
                  <a:srgbClr val="FFFFFF"/>
                </a:solidFill>
                <a:latin typeface="Arial Black" panose="020B0604020202020204" pitchFamily="34" charset="0"/>
                <a:cs typeface="Arial Black" panose="020B0604020202020204" pitchFamily="34" charset="0"/>
              </a:rPr>
              <a:t>or </a:t>
            </a:r>
            <a:r>
              <a:rPr lang="en-US" sz="4900" b="1" dirty="0">
                <a:solidFill>
                  <a:srgbClr val="F2612C"/>
                </a:solidFill>
                <a:latin typeface="Arial Black" panose="020B0604020202020204" pitchFamily="34" charset="0"/>
                <a:cs typeface="Arial Black" panose="020B0604020202020204" pitchFamily="34" charset="0"/>
              </a:rPr>
              <a:t>is happening</a:t>
            </a:r>
            <a:r>
              <a:rPr lang="en-US" sz="4900" b="1" dirty="0">
                <a:solidFill>
                  <a:srgbClr val="FFFFFF"/>
                </a:solidFill>
                <a:latin typeface="Arial Black" panose="020B0604020202020204" pitchFamily="34" charset="0"/>
                <a:cs typeface="Arial Black" panose="020B0604020202020204" pitchFamily="34" charset="0"/>
              </a:rPr>
              <a:t>.</a:t>
            </a:r>
            <a:endParaRPr sz="49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43141942"/>
      </p:ext>
    </p:extLst>
  </p:cSld>
  <p:clrMapOvr>
    <a:masterClrMapping/>
  </p:clrMapOvr>
</p:sld>
</file>

<file path=ppt/theme/theme1.xml><?xml version="1.0" encoding="utf-8"?>
<a:theme xmlns:a="http://schemas.openxmlformats.org/drawingml/2006/main" name="Default Theme">
  <a:themeElements>
    <a:clrScheme name="Custom 8">
      <a:dk1>
        <a:srgbClr val="555759"/>
      </a:dk1>
      <a:lt1>
        <a:sysClr val="window" lastClr="FFFFFF"/>
      </a:lt1>
      <a:dk2>
        <a:srgbClr val="000000"/>
      </a:dk2>
      <a:lt2>
        <a:srgbClr val="CCCFCA"/>
      </a:lt2>
      <a:accent1>
        <a:srgbClr val="F2612C"/>
      </a:accent1>
      <a:accent2>
        <a:srgbClr val="9A3820"/>
      </a:accent2>
      <a:accent3>
        <a:srgbClr val="FF9E16"/>
      </a:accent3>
      <a:accent4>
        <a:srgbClr val="3F5B58"/>
      </a:accent4>
      <a:accent5>
        <a:srgbClr val="555759"/>
      </a:accent5>
      <a:accent6>
        <a:srgbClr val="CCCFCA"/>
      </a:accent6>
      <a:hlink>
        <a:srgbClr val="F2612C"/>
      </a:hlink>
      <a:folHlink>
        <a:srgbClr val="F2612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2516</TotalTime>
  <Words>3058</Words>
  <Application>Microsoft Macintosh PowerPoint</Application>
  <PresentationFormat>Widescreen</PresentationFormat>
  <Paragraphs>357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Helvetica</vt:lpstr>
      <vt:lpstr>Default Theme</vt:lpstr>
      <vt:lpstr>Preventing Peer-to-Peer Sexual Abuse at Your Organization</vt:lpstr>
      <vt:lpstr>What You Will Learn </vt:lpstr>
      <vt:lpstr>What is peer-to-peer abuse?</vt:lpstr>
      <vt:lpstr>The Reality</vt:lpstr>
      <vt:lpstr>PowerPoint Presentation</vt:lpstr>
      <vt:lpstr>How does it happen?</vt:lpstr>
      <vt:lpstr>PowerPoint Presentation</vt:lpstr>
      <vt:lpstr>The Reality</vt:lpstr>
      <vt:lpstr>PowerPoint Presentation</vt:lpstr>
      <vt:lpstr>PowerPoint Presentation</vt:lpstr>
      <vt:lpstr>Example #1: Unsupervised Bathroom</vt:lpstr>
      <vt:lpstr>Example #2: Teens Sneak Off</vt:lpstr>
      <vt:lpstr>Example #3: Playing Fort</vt:lpstr>
      <vt:lpstr>The Reality</vt:lpstr>
      <vt:lpstr>Where and when does it happen?</vt:lpstr>
      <vt:lpstr>PowerPoint Presentation</vt:lpstr>
      <vt:lpstr>PowerPoint Presentation</vt:lpstr>
      <vt:lpstr>Engage Actively With Youth</vt:lpstr>
      <vt:lpstr>Prevent Risky Situations</vt:lpstr>
      <vt:lpstr>Identify Red-Flag Behaviors</vt:lpstr>
      <vt:lpstr>Stop Conflict Before it Escalates</vt:lpstr>
      <vt:lpstr>PowerPoint Presentation</vt:lpstr>
      <vt:lpstr>How do you respond to abuse?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108</cp:revision>
  <dcterms:created xsi:type="dcterms:W3CDTF">2021-05-12T15:22:23Z</dcterms:created>
  <dcterms:modified xsi:type="dcterms:W3CDTF">2022-06-14T16:27:05Z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2021-05-12T00:00:00Z</vt:filetime>
  </property>
  <property fmtid="{D5CDD505-2E9C-101B-9397-08002B2CF9AE}" pid="3" name="Creator">
    <vt:lpwstr>Adobe InDesign 16.1 (Macintosh)</vt:lpwstr>
  </property>
  <property fmtid="{D5CDD505-2E9C-101B-9397-08002B2CF9AE}" pid="4" name="LastSaved">
    <vt:filetime>2021-05-12T00:00:00Z</vt:filetime>
  </property>
</Properties>
</file>